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anva Sans Bold" charset="1" panose="020B0803030501040103"/>
      <p:regular r:id="rId20"/>
    </p:embeddedFont>
    <p:embeddedFont>
      <p:font typeface="Poppins Ultra-Bold" charset="1" panose="00000900000000000000"/>
      <p:regular r:id="rId21"/>
    </p:embeddedFont>
    <p:embeddedFont>
      <p:font typeface="Open Sans Bold Bold" charset="1" panose="00000000000000000000"/>
      <p:regular r:id="rId22"/>
    </p:embeddedFont>
    <p:embeddedFont>
      <p:font typeface="Celandine" charset="1" panose="00000500000000000000"/>
      <p:regular r:id="rId23"/>
    </p:embeddedFont>
    <p:embeddedFont>
      <p:font typeface="Roboto Condensed" charset="1" panose="02000000000000000000"/>
      <p:regular r:id="rId24"/>
    </p:embeddedFont>
    <p:embeddedFont>
      <p:font typeface="Arimo" charset="1" panose="020B0604020202020204"/>
      <p:regular r:id="rId25"/>
    </p:embeddedFont>
    <p:embeddedFont>
      <p:font typeface="Arimo Bold" charset="1" panose="020B0704020202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13" Target="../media/image59.png" Type="http://schemas.openxmlformats.org/officeDocument/2006/relationships/image"/><Relationship Id="rId14" Target="../media/image60.svg" Type="http://schemas.openxmlformats.org/officeDocument/2006/relationships/image"/><Relationship Id="rId2" Target="../media/image4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53.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1.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 Id="rId8" Target="../media/image66.jpeg" Type="http://schemas.openxmlformats.org/officeDocument/2006/relationships/image"/><Relationship Id="rId9"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png" Type="http://schemas.openxmlformats.org/officeDocument/2006/relationships/image"/><Relationship Id="rId7" Target="../media/image72.png" Type="http://schemas.openxmlformats.org/officeDocument/2006/relationships/image"/><Relationship Id="rId8" Target="../media/image73.pn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74.png" Type="http://schemas.openxmlformats.org/officeDocument/2006/relationships/image"/><Relationship Id="rId16" Target="../media/image75.png" Type="http://schemas.openxmlformats.org/officeDocument/2006/relationships/image"/><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53.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12063306" y="0"/>
            <a:ext cx="6444977" cy="7082393"/>
          </a:xfrm>
          <a:custGeom>
            <a:avLst/>
            <a:gdLst/>
            <a:ahLst/>
            <a:cxnLst/>
            <a:rect r="r" b="b" t="t" l="l"/>
            <a:pathLst>
              <a:path h="7082393" w="6444977">
                <a:moveTo>
                  <a:pt x="0" y="0"/>
                </a:moveTo>
                <a:lnTo>
                  <a:pt x="6444977" y="0"/>
                </a:lnTo>
                <a:lnTo>
                  <a:pt x="6444977" y="7082393"/>
                </a:lnTo>
                <a:lnTo>
                  <a:pt x="0" y="70823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80116" y="2228126"/>
            <a:ext cx="3811368"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data?</a:t>
            </a:r>
          </a:p>
        </p:txBody>
      </p:sp>
      <p:sp>
        <p:nvSpPr>
          <p:cNvPr name="Freeform 5" id="5"/>
          <p:cNvSpPr/>
          <p:nvPr/>
        </p:nvSpPr>
        <p:spPr>
          <a:xfrm flipH="false" flipV="false" rot="0">
            <a:off x="428644" y="2334225"/>
            <a:ext cx="397512" cy="600019"/>
          </a:xfrm>
          <a:custGeom>
            <a:avLst/>
            <a:gdLst/>
            <a:ahLst/>
            <a:cxnLst/>
            <a:rect r="r" b="b" t="t" l="l"/>
            <a:pathLst>
              <a:path h="600019" w="397512">
                <a:moveTo>
                  <a:pt x="0" y="0"/>
                </a:moveTo>
                <a:lnTo>
                  <a:pt x="397513" y="0"/>
                </a:lnTo>
                <a:lnTo>
                  <a:pt x="397513" y="600019"/>
                </a:lnTo>
                <a:lnTo>
                  <a:pt x="0" y="600019"/>
                </a:lnTo>
                <a:lnTo>
                  <a:pt x="0" y="0"/>
                </a:lnTo>
                <a:close/>
              </a:path>
            </a:pathLst>
          </a:custGeom>
          <a:blipFill>
            <a:blip r:embed="rId5"/>
            <a:stretch>
              <a:fillRect l="0" t="0" r="0" b="0"/>
            </a:stretch>
          </a:blipFill>
        </p:spPr>
      </p:sp>
      <p:sp>
        <p:nvSpPr>
          <p:cNvPr name="Freeform 6" id="6"/>
          <p:cNvSpPr/>
          <p:nvPr/>
        </p:nvSpPr>
        <p:spPr>
          <a:xfrm flipH="false" flipV="false" rot="0">
            <a:off x="388962" y="3345263"/>
            <a:ext cx="508659" cy="629918"/>
          </a:xfrm>
          <a:custGeom>
            <a:avLst/>
            <a:gdLst/>
            <a:ahLst/>
            <a:cxnLst/>
            <a:rect r="r" b="b" t="t" l="l"/>
            <a:pathLst>
              <a:path h="629918" w="508659">
                <a:moveTo>
                  <a:pt x="0" y="0"/>
                </a:moveTo>
                <a:lnTo>
                  <a:pt x="508659" y="0"/>
                </a:lnTo>
                <a:lnTo>
                  <a:pt x="508659" y="629918"/>
                </a:lnTo>
                <a:lnTo>
                  <a:pt x="0" y="629918"/>
                </a:lnTo>
                <a:lnTo>
                  <a:pt x="0" y="0"/>
                </a:lnTo>
                <a:close/>
              </a:path>
            </a:pathLst>
          </a:custGeom>
          <a:blipFill>
            <a:blip r:embed="rId6"/>
            <a:stretch>
              <a:fillRect l="0" t="0" r="0" b="0"/>
            </a:stretch>
          </a:blipFill>
        </p:spPr>
      </p:sp>
      <p:sp>
        <p:nvSpPr>
          <p:cNvPr name="Freeform 7" id="7"/>
          <p:cNvSpPr/>
          <p:nvPr/>
        </p:nvSpPr>
        <p:spPr>
          <a:xfrm flipH="false" flipV="false" rot="0">
            <a:off x="428644" y="4287604"/>
            <a:ext cx="468977" cy="634825"/>
          </a:xfrm>
          <a:custGeom>
            <a:avLst/>
            <a:gdLst/>
            <a:ahLst/>
            <a:cxnLst/>
            <a:rect r="r" b="b" t="t" l="l"/>
            <a:pathLst>
              <a:path h="634825" w="468977">
                <a:moveTo>
                  <a:pt x="0" y="0"/>
                </a:moveTo>
                <a:lnTo>
                  <a:pt x="468977" y="0"/>
                </a:lnTo>
                <a:lnTo>
                  <a:pt x="468977" y="634824"/>
                </a:lnTo>
                <a:lnTo>
                  <a:pt x="0" y="634824"/>
                </a:lnTo>
                <a:lnTo>
                  <a:pt x="0" y="0"/>
                </a:lnTo>
                <a:close/>
              </a:path>
            </a:pathLst>
          </a:custGeom>
          <a:blipFill>
            <a:blip r:embed="rId7"/>
            <a:stretch>
              <a:fillRect l="0" t="0" r="0" b="0"/>
            </a:stretch>
          </a:blipFill>
        </p:spPr>
      </p:sp>
      <p:sp>
        <p:nvSpPr>
          <p:cNvPr name="Freeform 8" id="8"/>
          <p:cNvSpPr/>
          <p:nvPr/>
        </p:nvSpPr>
        <p:spPr>
          <a:xfrm flipH="false" flipV="false" rot="0">
            <a:off x="428644" y="5031015"/>
            <a:ext cx="499983" cy="587352"/>
          </a:xfrm>
          <a:custGeom>
            <a:avLst/>
            <a:gdLst/>
            <a:ahLst/>
            <a:cxnLst/>
            <a:rect r="r" b="b" t="t" l="l"/>
            <a:pathLst>
              <a:path h="587352" w="499983">
                <a:moveTo>
                  <a:pt x="0" y="0"/>
                </a:moveTo>
                <a:lnTo>
                  <a:pt x="499983" y="0"/>
                </a:lnTo>
                <a:lnTo>
                  <a:pt x="499983" y="587352"/>
                </a:lnTo>
                <a:lnTo>
                  <a:pt x="0" y="587352"/>
                </a:lnTo>
                <a:lnTo>
                  <a:pt x="0" y="0"/>
                </a:lnTo>
                <a:close/>
              </a:path>
            </a:pathLst>
          </a:custGeom>
          <a:blipFill>
            <a:blip r:embed="rId8"/>
            <a:stretch>
              <a:fillRect l="0" t="0" r="0" b="0"/>
            </a:stretch>
          </a:blipFill>
        </p:spPr>
      </p:sp>
      <p:sp>
        <p:nvSpPr>
          <p:cNvPr name="Freeform 9" id="9"/>
          <p:cNvSpPr/>
          <p:nvPr/>
        </p:nvSpPr>
        <p:spPr>
          <a:xfrm flipH="false" flipV="false" rot="0">
            <a:off x="482046" y="5936096"/>
            <a:ext cx="446581" cy="611755"/>
          </a:xfrm>
          <a:custGeom>
            <a:avLst/>
            <a:gdLst/>
            <a:ahLst/>
            <a:cxnLst/>
            <a:rect r="r" b="b" t="t" l="l"/>
            <a:pathLst>
              <a:path h="611755" w="446581">
                <a:moveTo>
                  <a:pt x="0" y="0"/>
                </a:moveTo>
                <a:lnTo>
                  <a:pt x="446581" y="0"/>
                </a:lnTo>
                <a:lnTo>
                  <a:pt x="446581" y="611755"/>
                </a:lnTo>
                <a:lnTo>
                  <a:pt x="0" y="611755"/>
                </a:lnTo>
                <a:lnTo>
                  <a:pt x="0" y="0"/>
                </a:lnTo>
                <a:close/>
              </a:path>
            </a:pathLst>
          </a:custGeom>
          <a:blipFill>
            <a:blip r:embed="rId9"/>
            <a:stretch>
              <a:fillRect l="0" t="0" r="0" b="0"/>
            </a:stretch>
          </a:blipFill>
        </p:spPr>
      </p:sp>
      <p:sp>
        <p:nvSpPr>
          <p:cNvPr name="Freeform 10" id="10"/>
          <p:cNvSpPr/>
          <p:nvPr/>
        </p:nvSpPr>
        <p:spPr>
          <a:xfrm flipH="false" flipV="false" rot="0">
            <a:off x="530857" y="7066336"/>
            <a:ext cx="411825" cy="533107"/>
          </a:xfrm>
          <a:custGeom>
            <a:avLst/>
            <a:gdLst/>
            <a:ahLst/>
            <a:cxnLst/>
            <a:rect r="r" b="b" t="t" l="l"/>
            <a:pathLst>
              <a:path h="533107" w="411825">
                <a:moveTo>
                  <a:pt x="0" y="0"/>
                </a:moveTo>
                <a:lnTo>
                  <a:pt x="411825" y="0"/>
                </a:lnTo>
                <a:lnTo>
                  <a:pt x="411825" y="533107"/>
                </a:lnTo>
                <a:lnTo>
                  <a:pt x="0" y="533107"/>
                </a:lnTo>
                <a:lnTo>
                  <a:pt x="0" y="0"/>
                </a:lnTo>
                <a:close/>
              </a:path>
            </a:pathLst>
          </a:custGeom>
          <a:blipFill>
            <a:blip r:embed="rId10"/>
            <a:stretch>
              <a:fillRect l="0" t="0" r="0" b="0"/>
            </a:stretch>
          </a:blipFill>
        </p:spPr>
      </p:sp>
      <p:sp>
        <p:nvSpPr>
          <p:cNvPr name="Freeform 11" id="11"/>
          <p:cNvSpPr/>
          <p:nvPr/>
        </p:nvSpPr>
        <p:spPr>
          <a:xfrm flipH="false" flipV="false" rot="0">
            <a:off x="482046" y="8138363"/>
            <a:ext cx="504049" cy="618465"/>
          </a:xfrm>
          <a:custGeom>
            <a:avLst/>
            <a:gdLst/>
            <a:ahLst/>
            <a:cxnLst/>
            <a:rect r="r" b="b" t="t" l="l"/>
            <a:pathLst>
              <a:path h="618465" w="504049">
                <a:moveTo>
                  <a:pt x="0" y="0"/>
                </a:moveTo>
                <a:lnTo>
                  <a:pt x="504049" y="0"/>
                </a:lnTo>
                <a:lnTo>
                  <a:pt x="504049" y="618465"/>
                </a:lnTo>
                <a:lnTo>
                  <a:pt x="0" y="618465"/>
                </a:lnTo>
                <a:lnTo>
                  <a:pt x="0" y="0"/>
                </a:lnTo>
                <a:close/>
              </a:path>
            </a:pathLst>
          </a:custGeom>
          <a:blipFill>
            <a:blip r:embed="rId11"/>
            <a:stretch>
              <a:fillRect l="0" t="0" r="0" b="0"/>
            </a:stretch>
          </a:blipFill>
        </p:spPr>
      </p:sp>
      <p:sp>
        <p:nvSpPr>
          <p:cNvPr name="TextBox 12" id="12"/>
          <p:cNvSpPr txBox="true"/>
          <p:nvPr/>
        </p:nvSpPr>
        <p:spPr>
          <a:xfrm rot="0">
            <a:off x="1060956" y="3269063"/>
            <a:ext cx="4717048"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database?</a:t>
            </a:r>
          </a:p>
        </p:txBody>
      </p:sp>
      <p:sp>
        <p:nvSpPr>
          <p:cNvPr name="TextBox 13" id="13"/>
          <p:cNvSpPr txBox="true"/>
          <p:nvPr/>
        </p:nvSpPr>
        <p:spPr>
          <a:xfrm rot="0">
            <a:off x="1060956" y="4149241"/>
            <a:ext cx="5122299"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Types of  database?</a:t>
            </a:r>
          </a:p>
        </p:txBody>
      </p:sp>
      <p:sp>
        <p:nvSpPr>
          <p:cNvPr name="TextBox 14" id="14"/>
          <p:cNvSpPr txBox="true"/>
          <p:nvPr/>
        </p:nvSpPr>
        <p:spPr>
          <a:xfrm rot="0">
            <a:off x="1060956" y="4954815"/>
            <a:ext cx="3899842"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DBMS?</a:t>
            </a:r>
          </a:p>
        </p:txBody>
      </p:sp>
      <p:sp>
        <p:nvSpPr>
          <p:cNvPr name="TextBox 15" id="15"/>
          <p:cNvSpPr txBox="true"/>
          <p:nvPr/>
        </p:nvSpPr>
        <p:spPr>
          <a:xfrm rot="0">
            <a:off x="1060956" y="5887391"/>
            <a:ext cx="4273472"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RDBMS?</a:t>
            </a:r>
          </a:p>
        </p:txBody>
      </p:sp>
      <p:sp>
        <p:nvSpPr>
          <p:cNvPr name="TextBox 16" id="16"/>
          <p:cNvSpPr txBox="true"/>
          <p:nvPr/>
        </p:nvSpPr>
        <p:spPr>
          <a:xfrm rot="0">
            <a:off x="1060956" y="6893325"/>
            <a:ext cx="3449688"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SQL?</a:t>
            </a:r>
          </a:p>
        </p:txBody>
      </p:sp>
      <p:sp>
        <p:nvSpPr>
          <p:cNvPr name="TextBox 17" id="17"/>
          <p:cNvSpPr txBox="true"/>
          <p:nvPr/>
        </p:nvSpPr>
        <p:spPr>
          <a:xfrm rot="0">
            <a:off x="950866" y="8062163"/>
            <a:ext cx="4273472" cy="706118"/>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What is MySql?</a:t>
            </a:r>
          </a:p>
        </p:txBody>
      </p:sp>
      <p:sp>
        <p:nvSpPr>
          <p:cNvPr name="TextBox 18" id="18"/>
          <p:cNvSpPr txBox="true"/>
          <p:nvPr/>
        </p:nvSpPr>
        <p:spPr>
          <a:xfrm rot="0">
            <a:off x="545405" y="389513"/>
            <a:ext cx="3668478" cy="1640726"/>
          </a:xfrm>
          <a:prstGeom prst="rect">
            <a:avLst/>
          </a:prstGeom>
        </p:spPr>
        <p:txBody>
          <a:bodyPr anchor="t" rtlCol="false" tIns="0" lIns="0" bIns="0" rIns="0">
            <a:spAutoFit/>
          </a:bodyPr>
          <a:lstStyle/>
          <a:p>
            <a:pPr algn="r">
              <a:lnSpc>
                <a:spcPts val="6034"/>
              </a:lnSpc>
            </a:pPr>
            <a:r>
              <a:rPr lang="en-US" sz="6419">
                <a:solidFill>
                  <a:srgbClr val="FFFFFF"/>
                </a:solidFill>
                <a:latin typeface="Poppins Ultra-Bold"/>
              </a:rPr>
              <a:t>Agenda</a:t>
            </a:r>
          </a:p>
          <a:p>
            <a:pPr algn="r">
              <a:lnSpc>
                <a:spcPts val="6034"/>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pSp>
        <p:nvGrpSpPr>
          <p:cNvPr name="Group 3" id="3"/>
          <p:cNvGrpSpPr/>
          <p:nvPr/>
        </p:nvGrpSpPr>
        <p:grpSpPr>
          <a:xfrm rot="0">
            <a:off x="477341" y="1594324"/>
            <a:ext cx="2894537" cy="2480771"/>
            <a:chOff x="0" y="0"/>
            <a:chExt cx="3859383" cy="3307695"/>
          </a:xfrm>
        </p:grpSpPr>
        <p:sp>
          <p:nvSpPr>
            <p:cNvPr name="Freeform 4" id="4"/>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6" id="6"/>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25139" y="538026"/>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if i have relational DBMS than why do i need Nosql?</a:t>
              </a:r>
            </a:p>
          </p:txBody>
        </p:sp>
      </p:grpSp>
      <p:sp>
        <p:nvSpPr>
          <p:cNvPr name="Freeform 8" id="8"/>
          <p:cNvSpPr/>
          <p:nvPr/>
        </p:nvSpPr>
        <p:spPr>
          <a:xfrm flipH="false" flipV="false" rot="0">
            <a:off x="293248" y="4075095"/>
            <a:ext cx="1470903" cy="4457283"/>
          </a:xfrm>
          <a:custGeom>
            <a:avLst/>
            <a:gdLst/>
            <a:ahLst/>
            <a:cxnLst/>
            <a:rect r="r" b="b" t="t" l="l"/>
            <a:pathLst>
              <a:path h="4457283" w="1470903">
                <a:moveTo>
                  <a:pt x="0" y="0"/>
                </a:moveTo>
                <a:lnTo>
                  <a:pt x="1470904" y="0"/>
                </a:lnTo>
                <a:lnTo>
                  <a:pt x="1470904" y="4457283"/>
                </a:lnTo>
                <a:lnTo>
                  <a:pt x="0" y="4457283"/>
                </a:lnTo>
                <a:lnTo>
                  <a:pt x="0" y="0"/>
                </a:lnTo>
                <a:close/>
              </a:path>
            </a:pathLst>
          </a:custGeom>
          <a:blipFill>
            <a:blip r:embed="rId5"/>
            <a:stretch>
              <a:fillRect l="0" t="0" r="0" b="0"/>
            </a:stretch>
          </a:blipFill>
        </p:spPr>
      </p:sp>
      <p:grpSp>
        <p:nvGrpSpPr>
          <p:cNvPr name="Group 9" id="9"/>
          <p:cNvGrpSpPr/>
          <p:nvPr/>
        </p:nvGrpSpPr>
        <p:grpSpPr>
          <a:xfrm rot="0">
            <a:off x="3619469" y="3903114"/>
            <a:ext cx="2894537" cy="2480771"/>
            <a:chOff x="0" y="0"/>
            <a:chExt cx="3859383" cy="3307695"/>
          </a:xfrm>
        </p:grpSpPr>
        <p:sp>
          <p:nvSpPr>
            <p:cNvPr name="Freeform 10" id="10"/>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12" id="12"/>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225139" y="538026"/>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all the time data can not be in same  structure</a:t>
              </a:r>
            </a:p>
          </p:txBody>
        </p:sp>
      </p:grpSp>
      <p:sp>
        <p:nvSpPr>
          <p:cNvPr name="Freeform 14" id="14"/>
          <p:cNvSpPr/>
          <p:nvPr/>
        </p:nvSpPr>
        <p:spPr>
          <a:xfrm flipH="false" flipV="false" rot="2267144">
            <a:off x="1471386" y="4013672"/>
            <a:ext cx="2188127" cy="618146"/>
          </a:xfrm>
          <a:custGeom>
            <a:avLst/>
            <a:gdLst/>
            <a:ahLst/>
            <a:cxnLst/>
            <a:rect r="r" b="b" t="t" l="l"/>
            <a:pathLst>
              <a:path h="618146" w="2188127">
                <a:moveTo>
                  <a:pt x="0" y="0"/>
                </a:moveTo>
                <a:lnTo>
                  <a:pt x="2188128" y="0"/>
                </a:lnTo>
                <a:lnTo>
                  <a:pt x="2188128" y="618146"/>
                </a:lnTo>
                <a:lnTo>
                  <a:pt x="0" y="618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5735856" y="1594324"/>
            <a:ext cx="3645871" cy="2306014"/>
          </a:xfrm>
          <a:custGeom>
            <a:avLst/>
            <a:gdLst/>
            <a:ahLst/>
            <a:cxnLst/>
            <a:rect r="r" b="b" t="t" l="l"/>
            <a:pathLst>
              <a:path h="2306014" w="3645871">
                <a:moveTo>
                  <a:pt x="0" y="0"/>
                </a:moveTo>
                <a:lnTo>
                  <a:pt x="3645871" y="0"/>
                </a:lnTo>
                <a:lnTo>
                  <a:pt x="3645871" y="2306013"/>
                </a:lnTo>
                <a:lnTo>
                  <a:pt x="0" y="23060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6761656" y="3900337"/>
            <a:ext cx="2788566" cy="2134202"/>
          </a:xfrm>
          <a:custGeom>
            <a:avLst/>
            <a:gdLst/>
            <a:ahLst/>
            <a:cxnLst/>
            <a:rect r="r" b="b" t="t" l="l"/>
            <a:pathLst>
              <a:path h="2134202" w="2788566">
                <a:moveTo>
                  <a:pt x="0" y="0"/>
                </a:moveTo>
                <a:lnTo>
                  <a:pt x="2788566" y="0"/>
                </a:lnTo>
                <a:lnTo>
                  <a:pt x="2788566" y="2134202"/>
                </a:lnTo>
                <a:lnTo>
                  <a:pt x="0" y="2134202"/>
                </a:lnTo>
                <a:lnTo>
                  <a:pt x="0" y="0"/>
                </a:lnTo>
                <a:close/>
              </a:path>
            </a:pathLst>
          </a:custGeom>
          <a:blipFill>
            <a:blip r:embed="rId10"/>
            <a:stretch>
              <a:fillRect l="-3209" t="-1867" r="-741" b="0"/>
            </a:stretch>
          </a:blipFill>
        </p:spPr>
      </p:sp>
      <p:grpSp>
        <p:nvGrpSpPr>
          <p:cNvPr name="Group 17" id="17"/>
          <p:cNvGrpSpPr/>
          <p:nvPr/>
        </p:nvGrpSpPr>
        <p:grpSpPr>
          <a:xfrm rot="0">
            <a:off x="10692303" y="2047338"/>
            <a:ext cx="2894537" cy="2480771"/>
            <a:chOff x="0" y="0"/>
            <a:chExt cx="3859383" cy="3307695"/>
          </a:xfrm>
        </p:grpSpPr>
        <p:sp>
          <p:nvSpPr>
            <p:cNvPr name="Freeform 18" id="18"/>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20" id="20"/>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225139" y="538026"/>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so i can save data without prdefined rows and columns</a:t>
              </a:r>
            </a:p>
          </p:txBody>
        </p:sp>
      </p:grpSp>
      <p:sp>
        <p:nvSpPr>
          <p:cNvPr name="Freeform 22" id="22"/>
          <p:cNvSpPr/>
          <p:nvPr/>
        </p:nvSpPr>
        <p:spPr>
          <a:xfrm flipH="false" flipV="false" rot="0">
            <a:off x="14548057" y="1901833"/>
            <a:ext cx="2138397" cy="1865752"/>
          </a:xfrm>
          <a:custGeom>
            <a:avLst/>
            <a:gdLst/>
            <a:ahLst/>
            <a:cxnLst/>
            <a:rect r="r" b="b" t="t" l="l"/>
            <a:pathLst>
              <a:path h="1865752" w="2138397">
                <a:moveTo>
                  <a:pt x="0" y="0"/>
                </a:moveTo>
                <a:lnTo>
                  <a:pt x="2138398" y="0"/>
                </a:lnTo>
                <a:lnTo>
                  <a:pt x="2138398" y="1865752"/>
                </a:lnTo>
                <a:lnTo>
                  <a:pt x="0" y="18657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1379648">
            <a:off x="8471116" y="3458512"/>
            <a:ext cx="2188127" cy="618146"/>
          </a:xfrm>
          <a:custGeom>
            <a:avLst/>
            <a:gdLst/>
            <a:ahLst/>
            <a:cxnLst/>
            <a:rect r="r" b="b" t="t" l="l"/>
            <a:pathLst>
              <a:path h="618146" w="2188127">
                <a:moveTo>
                  <a:pt x="0" y="0"/>
                </a:moveTo>
                <a:lnTo>
                  <a:pt x="2188127" y="0"/>
                </a:lnTo>
                <a:lnTo>
                  <a:pt x="2188127" y="618146"/>
                </a:lnTo>
                <a:lnTo>
                  <a:pt x="0" y="618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1379648">
            <a:off x="12650160" y="3591264"/>
            <a:ext cx="2188127" cy="618146"/>
          </a:xfrm>
          <a:custGeom>
            <a:avLst/>
            <a:gdLst/>
            <a:ahLst/>
            <a:cxnLst/>
            <a:rect r="r" b="b" t="t" l="l"/>
            <a:pathLst>
              <a:path h="618146" w="2188127">
                <a:moveTo>
                  <a:pt x="0" y="0"/>
                </a:moveTo>
                <a:lnTo>
                  <a:pt x="2188127" y="0"/>
                </a:lnTo>
                <a:lnTo>
                  <a:pt x="2188127" y="618146"/>
                </a:lnTo>
                <a:lnTo>
                  <a:pt x="0" y="618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4496285" y="6383886"/>
            <a:ext cx="6759817" cy="3745642"/>
            <a:chOff x="0" y="0"/>
            <a:chExt cx="7632322" cy="4229100"/>
          </a:xfrm>
        </p:grpSpPr>
        <p:sp>
          <p:nvSpPr>
            <p:cNvPr name="Freeform 26" id="26"/>
            <p:cNvSpPr/>
            <p:nvPr/>
          </p:nvSpPr>
          <p:spPr>
            <a:xfrm flipH="false" flipV="false" rot="0">
              <a:off x="0" y="0"/>
              <a:ext cx="7632322" cy="4229100"/>
            </a:xfrm>
            <a:custGeom>
              <a:avLst/>
              <a:gdLst/>
              <a:ahLst/>
              <a:cxnLst/>
              <a:rect r="r" b="b" t="t" l="l"/>
              <a:pathLst>
                <a:path h="4229100" w="7632322">
                  <a:moveTo>
                    <a:pt x="7135886" y="4229100"/>
                  </a:moveTo>
                  <a:lnTo>
                    <a:pt x="496436" y="4229100"/>
                  </a:lnTo>
                  <a:cubicBezTo>
                    <a:pt x="222330" y="4229100"/>
                    <a:pt x="0" y="4043680"/>
                    <a:pt x="0" y="3816350"/>
                  </a:cubicBezTo>
                  <a:lnTo>
                    <a:pt x="0" y="414020"/>
                  </a:lnTo>
                  <a:cubicBezTo>
                    <a:pt x="0" y="185420"/>
                    <a:pt x="222330" y="0"/>
                    <a:pt x="496436" y="0"/>
                  </a:cubicBezTo>
                  <a:lnTo>
                    <a:pt x="7135886" y="0"/>
                  </a:lnTo>
                  <a:cubicBezTo>
                    <a:pt x="7409992" y="0"/>
                    <a:pt x="7632322" y="185420"/>
                    <a:pt x="7632322" y="414020"/>
                  </a:cubicBezTo>
                  <a:lnTo>
                    <a:pt x="7632322" y="3816350"/>
                  </a:lnTo>
                  <a:cubicBezTo>
                    <a:pt x="7632322" y="4043680"/>
                    <a:pt x="7409992" y="4229100"/>
                    <a:pt x="7135886" y="4229100"/>
                  </a:cubicBezTo>
                  <a:close/>
                </a:path>
              </a:pathLst>
            </a:custGeom>
            <a:gradFill rotWithShape="true">
              <a:gsLst>
                <a:gs pos="0">
                  <a:srgbClr val="004AAD">
                    <a:alpha val="100000"/>
                  </a:srgbClr>
                </a:gs>
                <a:gs pos="100000">
                  <a:srgbClr val="CB6CE6">
                    <a:alpha val="100000"/>
                  </a:srgbClr>
                </a:gs>
              </a:gsLst>
              <a:lin ang="0"/>
            </a:gradFill>
            <a:ln w="12700">
              <a:solidFill>
                <a:srgbClr val="000000"/>
              </a:solidFill>
            </a:ln>
          </p:spPr>
        </p:sp>
      </p:grpSp>
      <p:sp>
        <p:nvSpPr>
          <p:cNvPr name="Freeform 27" id="27"/>
          <p:cNvSpPr/>
          <p:nvPr/>
        </p:nvSpPr>
        <p:spPr>
          <a:xfrm flipH="false" flipV="true" rot="8579931">
            <a:off x="11390558" y="4937583"/>
            <a:ext cx="4294026" cy="1213062"/>
          </a:xfrm>
          <a:custGeom>
            <a:avLst/>
            <a:gdLst/>
            <a:ahLst/>
            <a:cxnLst/>
            <a:rect r="r" b="b" t="t" l="l"/>
            <a:pathLst>
              <a:path h="1213062" w="4294026">
                <a:moveTo>
                  <a:pt x="0" y="1213062"/>
                </a:moveTo>
                <a:lnTo>
                  <a:pt x="4294027" y="1213062"/>
                </a:lnTo>
                <a:lnTo>
                  <a:pt x="4294027" y="0"/>
                </a:lnTo>
                <a:lnTo>
                  <a:pt x="0" y="0"/>
                </a:lnTo>
                <a:lnTo>
                  <a:pt x="0" y="121306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8" id="28"/>
          <p:cNvSpPr/>
          <p:nvPr/>
        </p:nvSpPr>
        <p:spPr>
          <a:xfrm flipH="false" flipV="false" rot="0">
            <a:off x="11273113" y="8063923"/>
            <a:ext cx="1343241" cy="936910"/>
          </a:xfrm>
          <a:custGeom>
            <a:avLst/>
            <a:gdLst/>
            <a:ahLst/>
            <a:cxnLst/>
            <a:rect r="r" b="b" t="t" l="l"/>
            <a:pathLst>
              <a:path h="936910" w="1343241">
                <a:moveTo>
                  <a:pt x="0" y="0"/>
                </a:moveTo>
                <a:lnTo>
                  <a:pt x="1343240" y="0"/>
                </a:lnTo>
                <a:lnTo>
                  <a:pt x="1343240" y="936910"/>
                </a:lnTo>
                <a:lnTo>
                  <a:pt x="0" y="93691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701343" y="497603"/>
            <a:ext cx="9543903" cy="531097"/>
          </a:xfrm>
          <a:prstGeom prst="rect">
            <a:avLst/>
          </a:prstGeom>
        </p:spPr>
        <p:txBody>
          <a:bodyPr anchor="t" rtlCol="false" tIns="0" lIns="0" bIns="0" rIns="0">
            <a:spAutoFit/>
          </a:bodyPr>
          <a:lstStyle/>
          <a:p>
            <a:pPr algn="r">
              <a:lnSpc>
                <a:spcPts val="4073"/>
              </a:lnSpc>
            </a:pPr>
            <a:r>
              <a:rPr lang="en-US" sz="3879" spc="54">
                <a:solidFill>
                  <a:srgbClr val="FFDE59"/>
                </a:solidFill>
                <a:latin typeface="Open Sans Bold Bold"/>
              </a:rPr>
              <a:t>WHY DO WE NEED NOSQL</a:t>
            </a:r>
            <a:r>
              <a:rPr lang="en-US" sz="3879" spc="54">
                <a:solidFill>
                  <a:srgbClr val="FFFFFF"/>
                </a:solidFill>
                <a:latin typeface="Open Sans Bold Bold"/>
              </a:rPr>
              <a:t> DBMS ?</a:t>
            </a:r>
          </a:p>
        </p:txBody>
      </p:sp>
      <p:sp>
        <p:nvSpPr>
          <p:cNvPr name="TextBox 30" id="30"/>
          <p:cNvSpPr txBox="true"/>
          <p:nvPr/>
        </p:nvSpPr>
        <p:spPr>
          <a:xfrm rot="0">
            <a:off x="5066737" y="6703138"/>
            <a:ext cx="6098615" cy="2668986"/>
          </a:xfrm>
          <a:prstGeom prst="rect">
            <a:avLst/>
          </a:prstGeom>
        </p:spPr>
        <p:txBody>
          <a:bodyPr anchor="t" rtlCol="false" tIns="0" lIns="0" bIns="0" rIns="0">
            <a:spAutoFit/>
          </a:bodyPr>
          <a:lstStyle/>
          <a:p>
            <a:pPr algn="l">
              <a:lnSpc>
                <a:spcPts val="3040"/>
              </a:lnSpc>
              <a:spcBef>
                <a:spcPct val="0"/>
              </a:spcBef>
            </a:pPr>
            <a:r>
              <a:rPr lang="en-US" sz="2171">
                <a:solidFill>
                  <a:srgbClr val="FFFFFF"/>
                </a:solidFill>
                <a:latin typeface="Arimo"/>
              </a:rPr>
              <a:t>{</a:t>
            </a:r>
          </a:p>
          <a:p>
            <a:pPr algn="l">
              <a:lnSpc>
                <a:spcPts val="3040"/>
              </a:lnSpc>
              <a:spcBef>
                <a:spcPct val="0"/>
              </a:spcBef>
            </a:pPr>
            <a:r>
              <a:rPr lang="en-US" sz="2171">
                <a:solidFill>
                  <a:srgbClr val="FFFFFF"/>
                </a:solidFill>
                <a:latin typeface="Arimo"/>
              </a:rPr>
              <a:t>   "_id": ObjectId("60a343cbe1ab0e2a8dbfa491"),</a:t>
            </a:r>
          </a:p>
          <a:p>
            <a:pPr algn="l">
              <a:lnSpc>
                <a:spcPts val="3040"/>
              </a:lnSpc>
              <a:spcBef>
                <a:spcPct val="0"/>
              </a:spcBef>
            </a:pPr>
            <a:r>
              <a:rPr lang="en-US" sz="2171">
                <a:solidFill>
                  <a:srgbClr val="FFFFFF"/>
                </a:solidFill>
                <a:latin typeface="Arimo"/>
              </a:rPr>
              <a:t>   "username": "john_doe",</a:t>
            </a:r>
          </a:p>
          <a:p>
            <a:pPr algn="l">
              <a:lnSpc>
                <a:spcPts val="3040"/>
              </a:lnSpc>
              <a:spcBef>
                <a:spcPct val="0"/>
              </a:spcBef>
            </a:pPr>
            <a:r>
              <a:rPr lang="en-US" sz="2171">
                <a:solidFill>
                  <a:srgbClr val="FFFFFF"/>
                </a:solidFill>
                <a:latin typeface="Arimo"/>
              </a:rPr>
              <a:t>   "email": "john.doe@example.com",</a:t>
            </a:r>
          </a:p>
          <a:p>
            <a:pPr algn="l">
              <a:lnSpc>
                <a:spcPts val="3040"/>
              </a:lnSpc>
              <a:spcBef>
                <a:spcPct val="0"/>
              </a:spcBef>
            </a:pPr>
            <a:r>
              <a:rPr lang="en-US" sz="2171">
                <a:solidFill>
                  <a:srgbClr val="FFFFFF"/>
                </a:solidFill>
                <a:latin typeface="Arimo"/>
              </a:rPr>
              <a:t>   "age": 30,</a:t>
            </a:r>
          </a:p>
          <a:p>
            <a:pPr algn="l">
              <a:lnSpc>
                <a:spcPts val="3040"/>
              </a:lnSpc>
              <a:spcBef>
                <a:spcPct val="0"/>
              </a:spcBef>
            </a:pPr>
            <a:r>
              <a:rPr lang="en-US" sz="2171">
                <a:solidFill>
                  <a:srgbClr val="FFFFFF"/>
                </a:solidFill>
                <a:latin typeface="Arimo"/>
              </a:rPr>
              <a:t>   "city": "New York"</a:t>
            </a:r>
          </a:p>
          <a:p>
            <a:pPr algn="l">
              <a:lnSpc>
                <a:spcPts val="3040"/>
              </a:lnSpc>
              <a:spcBef>
                <a:spcPct val="0"/>
              </a:spcBef>
            </a:pPr>
            <a:r>
              <a:rPr lang="en-US" sz="2171">
                <a:solidFill>
                  <a:srgbClr val="FFFFFF"/>
                </a:solidFill>
                <a:latin typeface="Arimo"/>
              </a:rPr>
              <a:t>}</a:t>
            </a:r>
          </a:p>
        </p:txBody>
      </p:sp>
      <p:sp>
        <p:nvSpPr>
          <p:cNvPr name="TextBox 31" id="31"/>
          <p:cNvSpPr txBox="true"/>
          <p:nvPr/>
        </p:nvSpPr>
        <p:spPr>
          <a:xfrm rot="0">
            <a:off x="9144000" y="9276874"/>
            <a:ext cx="1447367" cy="755907"/>
          </a:xfrm>
          <a:prstGeom prst="rect">
            <a:avLst/>
          </a:prstGeom>
        </p:spPr>
        <p:txBody>
          <a:bodyPr anchor="t" rtlCol="false" tIns="0" lIns="0" bIns="0" rIns="0">
            <a:spAutoFit/>
          </a:bodyPr>
          <a:lstStyle/>
          <a:p>
            <a:pPr algn="ctr">
              <a:lnSpc>
                <a:spcPts val="6110"/>
              </a:lnSpc>
              <a:spcBef>
                <a:spcPct val="0"/>
              </a:spcBef>
            </a:pPr>
            <a:r>
              <a:rPr lang="en-US" sz="4364">
                <a:solidFill>
                  <a:srgbClr val="FFFFFF"/>
                </a:solidFill>
                <a:latin typeface="Celandine"/>
              </a:rPr>
              <a:t>NoSql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437809" y="2172305"/>
            <a:ext cx="3010369" cy="748829"/>
          </a:xfrm>
          <a:custGeom>
            <a:avLst/>
            <a:gdLst/>
            <a:ahLst/>
            <a:cxnLst/>
            <a:rect r="r" b="b" t="t" l="l"/>
            <a:pathLst>
              <a:path h="748829" w="3010369">
                <a:moveTo>
                  <a:pt x="0" y="0"/>
                </a:moveTo>
                <a:lnTo>
                  <a:pt x="3010368" y="0"/>
                </a:lnTo>
                <a:lnTo>
                  <a:pt x="3010368" y="748829"/>
                </a:lnTo>
                <a:lnTo>
                  <a:pt x="0" y="74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78572" y="2172305"/>
            <a:ext cx="3010369" cy="748829"/>
          </a:xfrm>
          <a:custGeom>
            <a:avLst/>
            <a:gdLst/>
            <a:ahLst/>
            <a:cxnLst/>
            <a:rect r="r" b="b" t="t" l="l"/>
            <a:pathLst>
              <a:path h="748829" w="3010369">
                <a:moveTo>
                  <a:pt x="0" y="0"/>
                </a:moveTo>
                <a:lnTo>
                  <a:pt x="3010369" y="0"/>
                </a:lnTo>
                <a:lnTo>
                  <a:pt x="3010369" y="748829"/>
                </a:lnTo>
                <a:lnTo>
                  <a:pt x="0" y="74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437809" y="3446297"/>
          <a:ext cx="5304419" cy="1562100"/>
        </p:xfrm>
        <a:graphic>
          <a:graphicData uri="http://schemas.openxmlformats.org/drawingml/2006/table">
            <a:tbl>
              <a:tblPr/>
              <a:tblGrid>
                <a:gridCol w="1238394"/>
                <a:gridCol w="1559370"/>
                <a:gridCol w="1459781"/>
                <a:gridCol w="1046874"/>
              </a:tblGrid>
              <a:tr h="781050">
                <a:tc>
                  <a:txBody>
                    <a:bodyPr anchor="t" rtlCol="false"/>
                    <a:lstStyle/>
                    <a:p>
                      <a:pPr algn="ctr">
                        <a:lnSpc>
                          <a:spcPts val="2055"/>
                        </a:lnSpc>
                        <a:defRPr/>
                      </a:pPr>
                      <a:r>
                        <a:rPr lang="en-US" sz="1468">
                          <a:solidFill>
                            <a:srgbClr val="000000"/>
                          </a:solidFill>
                          <a:latin typeface="Arimo Bold"/>
                        </a:rPr>
                        <a:t>UserID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2055"/>
                        </a:lnSpc>
                        <a:defRPr/>
                      </a:pPr>
                      <a:r>
                        <a:rPr lang="en-US" sz="1468">
                          <a:solidFill>
                            <a:srgbClr val="000000"/>
                          </a:solidFill>
                          <a:latin typeface="Arimo Bold"/>
                        </a:rPr>
                        <a:t>FirstName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2055"/>
                        </a:lnSpc>
                        <a:defRPr/>
                      </a:pPr>
                      <a:r>
                        <a:rPr lang="en-US" sz="1468">
                          <a:solidFill>
                            <a:srgbClr val="000000"/>
                          </a:solidFill>
                          <a:latin typeface="Arimo Bold"/>
                        </a:rPr>
                        <a:t>LastName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2055"/>
                        </a:lnSpc>
                        <a:defRPr/>
                      </a:pPr>
                      <a:r>
                        <a:rPr lang="en-US" sz="1468">
                          <a:solidFill>
                            <a:srgbClr val="000000"/>
                          </a:solidFill>
                          <a:latin typeface="Arimo Bold"/>
                        </a:rPr>
                        <a:t>City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781050">
                <a:tc>
                  <a:txBody>
                    <a:bodyPr anchor="t" rtlCol="false"/>
                    <a:lstStyle/>
                    <a:p>
                      <a:pPr algn="ctr">
                        <a:lnSpc>
                          <a:spcPts val="2055"/>
                        </a:lnSpc>
                        <a:defRPr/>
                      </a:pPr>
                      <a:r>
                        <a:rPr lang="en-US" sz="1468">
                          <a:solidFill>
                            <a:srgbClr val="000000"/>
                          </a:solidFill>
                          <a:latin typeface="Arimo Bold"/>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055"/>
                        </a:lnSpc>
                        <a:defRPr/>
                      </a:pPr>
                      <a:r>
                        <a:rPr lang="en-US" sz="1468">
                          <a:solidFill>
                            <a:srgbClr val="000000"/>
                          </a:solidFill>
                          <a:latin typeface="Arimo Bold"/>
                        </a:rPr>
                        <a:t>John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055"/>
                        </a:lnSpc>
                        <a:defRPr/>
                      </a:pPr>
                      <a:r>
                        <a:rPr lang="en-US" sz="1468">
                          <a:solidFill>
                            <a:srgbClr val="000000"/>
                          </a:solidFill>
                          <a:latin typeface="Arimo Bold"/>
                        </a:rPr>
                        <a:t>Doe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055"/>
                        </a:lnSpc>
                        <a:defRPr/>
                      </a:pPr>
                      <a:r>
                        <a:rPr lang="en-US" sz="1468">
                          <a:solidFill>
                            <a:srgbClr val="000000"/>
                          </a:solidFill>
                          <a:latin typeface="Arimo Bold"/>
                        </a:rPr>
                        <a:t>Delhi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graphicFrame>
        <p:nvGraphicFramePr>
          <p:cNvPr name="Table 6" id="6"/>
          <p:cNvGraphicFramePr>
            <a:graphicFrameLocks noGrp="true"/>
          </p:cNvGraphicFramePr>
          <p:nvPr/>
        </p:nvGraphicFramePr>
        <p:xfrm>
          <a:off x="437809" y="5532272"/>
          <a:ext cx="5304419" cy="3314700"/>
        </p:xfrm>
        <a:graphic>
          <a:graphicData uri="http://schemas.openxmlformats.org/drawingml/2006/table">
            <a:tbl>
              <a:tblPr/>
              <a:tblGrid>
                <a:gridCol w="1542899"/>
                <a:gridCol w="1942798"/>
                <a:gridCol w="1818721"/>
              </a:tblGrid>
              <a:tr h="828675">
                <a:tc>
                  <a:txBody>
                    <a:bodyPr anchor="t" rtlCol="false"/>
                    <a:lstStyle/>
                    <a:p>
                      <a:pPr algn="ctr">
                        <a:lnSpc>
                          <a:spcPts val="2055"/>
                        </a:lnSpc>
                        <a:defRPr/>
                      </a:pPr>
                      <a:r>
                        <a:rPr lang="en-US" sz="1468">
                          <a:solidFill>
                            <a:srgbClr val="000000"/>
                          </a:solidFill>
                          <a:latin typeface="Arimo Bold"/>
                        </a:rPr>
                        <a:t>HobbyID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2055"/>
                        </a:lnSpc>
                        <a:defRPr/>
                      </a:pPr>
                      <a:r>
                        <a:rPr lang="en-US" sz="1468">
                          <a:solidFill>
                            <a:srgbClr val="000000"/>
                          </a:solidFill>
                          <a:latin typeface="Arimo Bold"/>
                        </a:rPr>
                        <a:t>UserID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2055"/>
                        </a:lnSpc>
                        <a:defRPr/>
                      </a:pPr>
                      <a:r>
                        <a:rPr lang="en-US" sz="1468">
                          <a:solidFill>
                            <a:srgbClr val="000000"/>
                          </a:solidFill>
                          <a:latin typeface="Arimo Bold"/>
                        </a:rPr>
                        <a:t>Hobby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828675">
                <a:tc>
                  <a:txBody>
                    <a:bodyPr anchor="t" rtlCol="false"/>
                    <a:lstStyle/>
                    <a:p>
                      <a:pPr algn="ctr">
                        <a:lnSpc>
                          <a:spcPts val="2055"/>
                        </a:lnSpc>
                        <a:defRPr/>
                      </a:pPr>
                      <a:r>
                        <a:rPr lang="en-US" sz="1468">
                          <a:solidFill>
                            <a:srgbClr val="000000"/>
                          </a:solidFill>
                          <a:latin typeface="Arimo Bold"/>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055"/>
                        </a:lnSpc>
                        <a:defRPr/>
                      </a:pPr>
                      <a:r>
                        <a:rPr lang="en-US" sz="1468">
                          <a:solidFill>
                            <a:srgbClr val="000000"/>
                          </a:solidFill>
                          <a:latin typeface="Arimo"/>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055"/>
                        </a:lnSpc>
                        <a:defRPr/>
                      </a:pPr>
                      <a:r>
                        <a:rPr lang="en-US" sz="1468">
                          <a:solidFill>
                            <a:srgbClr val="000000"/>
                          </a:solidFill>
                          <a:latin typeface="Arimo Bold"/>
                        </a:rPr>
                        <a:t>Reading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828675">
                <a:tc>
                  <a:txBody>
                    <a:bodyPr anchor="t" rtlCol="false"/>
                    <a:lstStyle/>
                    <a:p>
                      <a:pPr algn="ctr">
                        <a:lnSpc>
                          <a:spcPts val="2055"/>
                        </a:lnSpc>
                        <a:defRPr/>
                      </a:pPr>
                      <a:r>
                        <a:rPr lang="en-US" sz="1468">
                          <a:solidFill>
                            <a:srgbClr val="000000"/>
                          </a:solidFill>
                          <a:latin typeface="Arimo Bold"/>
                        </a:rPr>
                        <a:t>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055"/>
                        </a:lnSpc>
                        <a:defRPr/>
                      </a:pPr>
                      <a:r>
                        <a:rPr lang="en-US" sz="1468">
                          <a:solidFill>
                            <a:srgbClr val="000000"/>
                          </a:solidFill>
                          <a:latin typeface="Arimo"/>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055"/>
                        </a:lnSpc>
                        <a:defRPr/>
                      </a:pPr>
                      <a:r>
                        <a:rPr lang="en-US" sz="1468">
                          <a:solidFill>
                            <a:srgbClr val="000000"/>
                          </a:solidFill>
                          <a:latin typeface="Arimo Bold"/>
                        </a:rPr>
                        <a:t>Cooking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828675">
                <a:tc>
                  <a:txBody>
                    <a:bodyPr anchor="t" rtlCol="false"/>
                    <a:lstStyle/>
                    <a:p>
                      <a:pPr algn="ctr">
                        <a:lnSpc>
                          <a:spcPts val="2055"/>
                        </a:lnSpc>
                        <a:defRPr/>
                      </a:pPr>
                      <a:r>
                        <a:rPr lang="en-US" sz="1468">
                          <a:solidFill>
                            <a:srgbClr val="000000"/>
                          </a:solidFill>
                          <a:latin typeface="Arimo Bold"/>
                        </a:rPr>
                        <a:t>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055"/>
                        </a:lnSpc>
                        <a:defRPr/>
                      </a:pPr>
                      <a:r>
                        <a:rPr lang="en-US" sz="1468">
                          <a:solidFill>
                            <a:srgbClr val="000000"/>
                          </a:solidFill>
                          <a:latin typeface="Arimo"/>
                        </a:rPr>
                        <a:t>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2055"/>
                        </a:lnSpc>
                        <a:defRPr/>
                      </a:pPr>
                      <a:r>
                        <a:rPr lang="en-US" sz="1468">
                          <a:solidFill>
                            <a:srgbClr val="000000"/>
                          </a:solidFill>
                          <a:latin typeface="Arimo Bold"/>
                        </a:rPr>
                        <a:t>Traveling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grpSp>
        <p:nvGrpSpPr>
          <p:cNvPr name="Group 7" id="7"/>
          <p:cNvGrpSpPr/>
          <p:nvPr/>
        </p:nvGrpSpPr>
        <p:grpSpPr>
          <a:xfrm rot="0">
            <a:off x="10281393" y="3140209"/>
            <a:ext cx="7810637" cy="3283348"/>
            <a:chOff x="0" y="0"/>
            <a:chExt cx="17233641" cy="7244485"/>
          </a:xfrm>
        </p:grpSpPr>
        <p:sp>
          <p:nvSpPr>
            <p:cNvPr name="Freeform 8" id="8"/>
            <p:cNvSpPr/>
            <p:nvPr/>
          </p:nvSpPr>
          <p:spPr>
            <a:xfrm flipH="false" flipV="false" rot="0">
              <a:off x="0" y="0"/>
              <a:ext cx="17234911" cy="7244486"/>
            </a:xfrm>
            <a:custGeom>
              <a:avLst/>
              <a:gdLst/>
              <a:ahLst/>
              <a:cxnLst/>
              <a:rect r="r" b="b" t="t" l="l"/>
              <a:pathLst>
                <a:path h="7244486" w="17234911">
                  <a:moveTo>
                    <a:pt x="16244429" y="0"/>
                  </a:moveTo>
                  <a:lnTo>
                    <a:pt x="989211" y="0"/>
                  </a:lnTo>
                  <a:cubicBezTo>
                    <a:pt x="441181" y="0"/>
                    <a:pt x="0" y="185459"/>
                    <a:pt x="0" y="415833"/>
                  </a:cubicBezTo>
                  <a:lnTo>
                    <a:pt x="0" y="6830101"/>
                  </a:lnTo>
                  <a:cubicBezTo>
                    <a:pt x="0" y="7059026"/>
                    <a:pt x="441181" y="7244486"/>
                    <a:pt x="989211" y="7244486"/>
                  </a:cubicBezTo>
                  <a:lnTo>
                    <a:pt x="16247878" y="7244486"/>
                  </a:lnTo>
                  <a:cubicBezTo>
                    <a:pt x="16792460" y="7244486"/>
                    <a:pt x="17234911" y="7059026"/>
                    <a:pt x="17234911" y="6828652"/>
                  </a:cubicBezTo>
                  <a:lnTo>
                    <a:pt x="17234911" y="415833"/>
                  </a:lnTo>
                  <a:cubicBezTo>
                    <a:pt x="17233641" y="185459"/>
                    <a:pt x="16792460" y="0"/>
                    <a:pt x="16244429" y="0"/>
                  </a:cubicBezTo>
                  <a:close/>
                </a:path>
              </a:pathLst>
            </a:custGeom>
            <a:solidFill>
              <a:srgbClr val="000000"/>
            </a:solidFill>
            <a:ln w="12700">
              <a:solidFill>
                <a:srgbClr val="000000"/>
              </a:solidFill>
            </a:ln>
          </p:spPr>
        </p:sp>
      </p:grpSp>
      <p:sp>
        <p:nvSpPr>
          <p:cNvPr name="TextBox 9" id="9"/>
          <p:cNvSpPr txBox="true"/>
          <p:nvPr/>
        </p:nvSpPr>
        <p:spPr>
          <a:xfrm rot="0">
            <a:off x="187039" y="741109"/>
            <a:ext cx="18100961" cy="1240695"/>
          </a:xfrm>
          <a:prstGeom prst="rect">
            <a:avLst/>
          </a:prstGeom>
        </p:spPr>
        <p:txBody>
          <a:bodyPr anchor="t" rtlCol="false" tIns="0" lIns="0" bIns="0" rIns="0">
            <a:spAutoFit/>
          </a:bodyPr>
          <a:lstStyle/>
          <a:p>
            <a:pPr algn="ctr">
              <a:lnSpc>
                <a:spcPts val="3174"/>
              </a:lnSpc>
            </a:pPr>
            <a:r>
              <a:rPr lang="en-US" sz="2267">
                <a:solidFill>
                  <a:srgbClr val="FFFFFF"/>
                </a:solidFill>
                <a:latin typeface="Canva Sans Bold"/>
              </a:rPr>
              <a:t>Let's consider an example of storing information about a user and their hobbies. We need to store a user's first name, last name, cell phone number, city, and hobbies.</a:t>
            </a:r>
          </a:p>
          <a:p>
            <a:pPr algn="ctr">
              <a:lnSpc>
                <a:spcPts val="3174"/>
              </a:lnSpc>
            </a:pPr>
            <a:r>
              <a:rPr lang="en-US" sz="2267">
                <a:solidFill>
                  <a:srgbClr val="FFFFFF"/>
                </a:solidFill>
                <a:latin typeface="Canva Sans Bold"/>
              </a:rPr>
              <a:t>In a relational database, we'd likely create two tables: one for Users and one for Hobbies.</a:t>
            </a:r>
          </a:p>
          <a:p>
            <a:pPr algn="ctr">
              <a:lnSpc>
                <a:spcPts val="234"/>
              </a:lnSpc>
              <a:spcBef>
                <a:spcPct val="0"/>
              </a:spcBef>
            </a:pPr>
          </a:p>
        </p:txBody>
      </p:sp>
      <p:sp>
        <p:nvSpPr>
          <p:cNvPr name="TextBox 10" id="10"/>
          <p:cNvSpPr txBox="true"/>
          <p:nvPr/>
        </p:nvSpPr>
        <p:spPr>
          <a:xfrm rot="0">
            <a:off x="-249385" y="57150"/>
            <a:ext cx="11983224" cy="531097"/>
          </a:xfrm>
          <a:prstGeom prst="rect">
            <a:avLst/>
          </a:prstGeom>
        </p:spPr>
        <p:txBody>
          <a:bodyPr anchor="t" rtlCol="false" tIns="0" lIns="0" bIns="0" rIns="0">
            <a:spAutoFit/>
          </a:bodyPr>
          <a:lstStyle/>
          <a:p>
            <a:pPr algn="r">
              <a:lnSpc>
                <a:spcPts val="4073"/>
              </a:lnSpc>
            </a:pPr>
            <a:r>
              <a:rPr lang="en-US" sz="3879" spc="54">
                <a:solidFill>
                  <a:srgbClr val="FFFFFF"/>
                </a:solidFill>
                <a:latin typeface="Open Sans Bold Bold"/>
              </a:rPr>
              <a:t>RDBMS VS NOSQL</a:t>
            </a:r>
            <a:r>
              <a:rPr lang="en-US" sz="3879" spc="54">
                <a:solidFill>
                  <a:srgbClr val="FFDE59"/>
                </a:solidFill>
                <a:latin typeface="Open Sans Bold Bold"/>
              </a:rPr>
              <a:t>: DATA MODELING EXAMPLE</a:t>
            </a:r>
          </a:p>
        </p:txBody>
      </p:sp>
      <p:sp>
        <p:nvSpPr>
          <p:cNvPr name="TextBox 11" id="11"/>
          <p:cNvSpPr txBox="true"/>
          <p:nvPr/>
        </p:nvSpPr>
        <p:spPr>
          <a:xfrm rot="0">
            <a:off x="919867" y="2208541"/>
            <a:ext cx="2046252" cy="590632"/>
          </a:xfrm>
          <a:prstGeom prst="rect">
            <a:avLst/>
          </a:prstGeom>
        </p:spPr>
        <p:txBody>
          <a:bodyPr anchor="t" rtlCol="false" tIns="0" lIns="0" bIns="0" rIns="0">
            <a:spAutoFit/>
          </a:bodyPr>
          <a:lstStyle/>
          <a:p>
            <a:pPr algn="ctr">
              <a:lnSpc>
                <a:spcPts val="4720"/>
              </a:lnSpc>
              <a:spcBef>
                <a:spcPct val="0"/>
              </a:spcBef>
            </a:pPr>
            <a:r>
              <a:rPr lang="en-US" sz="3371">
                <a:solidFill>
                  <a:srgbClr val="000000"/>
                </a:solidFill>
                <a:latin typeface="Arimo Bold"/>
              </a:rPr>
              <a:t>Relational</a:t>
            </a:r>
          </a:p>
        </p:txBody>
      </p:sp>
      <p:sp>
        <p:nvSpPr>
          <p:cNvPr name="TextBox 12" id="12"/>
          <p:cNvSpPr txBox="true"/>
          <p:nvPr/>
        </p:nvSpPr>
        <p:spPr>
          <a:xfrm rot="0">
            <a:off x="15336802" y="2119005"/>
            <a:ext cx="1493910" cy="607142"/>
          </a:xfrm>
          <a:prstGeom prst="rect">
            <a:avLst/>
          </a:prstGeom>
        </p:spPr>
        <p:txBody>
          <a:bodyPr anchor="t" rtlCol="false" tIns="0" lIns="0" bIns="0" rIns="0">
            <a:spAutoFit/>
          </a:bodyPr>
          <a:lstStyle/>
          <a:p>
            <a:pPr algn="ctr">
              <a:lnSpc>
                <a:spcPts val="4860"/>
              </a:lnSpc>
              <a:spcBef>
                <a:spcPct val="0"/>
              </a:spcBef>
            </a:pPr>
            <a:r>
              <a:rPr lang="en-US" sz="3471">
                <a:solidFill>
                  <a:srgbClr val="040606"/>
                </a:solidFill>
                <a:latin typeface="Arimo Bold"/>
              </a:rPr>
              <a:t>NoSQL</a:t>
            </a:r>
          </a:p>
        </p:txBody>
      </p:sp>
      <p:sp>
        <p:nvSpPr>
          <p:cNvPr name="TextBox 13" id="13"/>
          <p:cNvSpPr txBox="true"/>
          <p:nvPr/>
        </p:nvSpPr>
        <p:spPr>
          <a:xfrm rot="0">
            <a:off x="10439049" y="3228315"/>
            <a:ext cx="7495326" cy="3049986"/>
          </a:xfrm>
          <a:prstGeom prst="rect">
            <a:avLst/>
          </a:prstGeom>
        </p:spPr>
        <p:txBody>
          <a:bodyPr anchor="t" rtlCol="false" tIns="0" lIns="0" bIns="0" rIns="0">
            <a:spAutoFit/>
          </a:bodyPr>
          <a:lstStyle/>
          <a:p>
            <a:pPr algn="l">
              <a:lnSpc>
                <a:spcPts val="3040"/>
              </a:lnSpc>
              <a:spcBef>
                <a:spcPct val="0"/>
              </a:spcBef>
            </a:pPr>
            <a:r>
              <a:rPr lang="en-US" sz="2171">
                <a:solidFill>
                  <a:srgbClr val="FFFFFF"/>
                </a:solidFill>
                <a:latin typeface="Arimo"/>
              </a:rPr>
              <a:t>{</a:t>
            </a:r>
          </a:p>
          <a:p>
            <a:pPr algn="l">
              <a:lnSpc>
                <a:spcPts val="3040"/>
              </a:lnSpc>
              <a:spcBef>
                <a:spcPct val="0"/>
              </a:spcBef>
            </a:pPr>
            <a:r>
              <a:rPr lang="en-US" sz="2171">
                <a:solidFill>
                  <a:srgbClr val="FFFFFF"/>
                </a:solidFill>
                <a:latin typeface="Arimo"/>
              </a:rPr>
              <a:t>   "_id": 1,</a:t>
            </a:r>
          </a:p>
          <a:p>
            <a:pPr algn="l">
              <a:lnSpc>
                <a:spcPts val="3040"/>
              </a:lnSpc>
              <a:spcBef>
                <a:spcPct val="0"/>
              </a:spcBef>
            </a:pPr>
            <a:r>
              <a:rPr lang="en-US" sz="2171">
                <a:solidFill>
                  <a:srgbClr val="FFFFFF"/>
                </a:solidFill>
                <a:latin typeface="Arimo"/>
              </a:rPr>
              <a:t>   "FirstName": "John",</a:t>
            </a:r>
          </a:p>
          <a:p>
            <a:pPr algn="l">
              <a:lnSpc>
                <a:spcPts val="3040"/>
              </a:lnSpc>
              <a:spcBef>
                <a:spcPct val="0"/>
              </a:spcBef>
            </a:pPr>
            <a:r>
              <a:rPr lang="en-US" sz="2171">
                <a:solidFill>
                  <a:srgbClr val="FFFFFF"/>
                </a:solidFill>
                <a:latin typeface="Arimo"/>
              </a:rPr>
              <a:t>   "LastName": "Doe",</a:t>
            </a:r>
          </a:p>
          <a:p>
            <a:pPr algn="l">
              <a:lnSpc>
                <a:spcPts val="3040"/>
              </a:lnSpc>
              <a:spcBef>
                <a:spcPct val="0"/>
              </a:spcBef>
            </a:pPr>
            <a:r>
              <a:rPr lang="en-US" sz="2171">
                <a:solidFill>
                  <a:srgbClr val="FFFFFF"/>
                </a:solidFill>
                <a:latin typeface="Arimo"/>
              </a:rPr>
              <a:t>   "CellPhone": "123-456-7890",</a:t>
            </a:r>
          </a:p>
          <a:p>
            <a:pPr algn="l">
              <a:lnSpc>
                <a:spcPts val="3040"/>
              </a:lnSpc>
              <a:spcBef>
                <a:spcPct val="0"/>
              </a:spcBef>
            </a:pPr>
            <a:r>
              <a:rPr lang="en-US" sz="2171">
                <a:solidFill>
                  <a:srgbClr val="FFFFFF"/>
                </a:solidFill>
                <a:latin typeface="Arimo"/>
              </a:rPr>
              <a:t>   "City": "New York",</a:t>
            </a:r>
          </a:p>
          <a:p>
            <a:pPr algn="l">
              <a:lnSpc>
                <a:spcPts val="3040"/>
              </a:lnSpc>
              <a:spcBef>
                <a:spcPct val="0"/>
              </a:spcBef>
            </a:pPr>
            <a:r>
              <a:rPr lang="en-US" sz="2171">
                <a:solidFill>
                  <a:srgbClr val="FFFFFF"/>
                </a:solidFill>
                <a:latin typeface="Arimo"/>
              </a:rPr>
              <a:t>   "Hobby": ["Reading", "Cooking", "Traveling"]</a:t>
            </a:r>
          </a:p>
          <a:p>
            <a:pPr algn="l">
              <a:lnSpc>
                <a:spcPts val="3040"/>
              </a:lnSpc>
              <a:spcBef>
                <a:spcPct val="0"/>
              </a:spcBef>
            </a:pPr>
            <a:r>
              <a:rPr lang="en-US" sz="2171">
                <a:solidFill>
                  <a:srgbClr val="FFFFFF"/>
                </a:solidFill>
                <a:latin typeface="Arimo"/>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469907" y="1958675"/>
            <a:ext cx="3865586" cy="2577058"/>
          </a:xfrm>
          <a:custGeom>
            <a:avLst/>
            <a:gdLst/>
            <a:ahLst/>
            <a:cxnLst/>
            <a:rect r="r" b="b" t="t" l="l"/>
            <a:pathLst>
              <a:path h="2577058" w="3865586">
                <a:moveTo>
                  <a:pt x="0" y="0"/>
                </a:moveTo>
                <a:lnTo>
                  <a:pt x="3865586" y="0"/>
                </a:lnTo>
                <a:lnTo>
                  <a:pt x="3865586" y="2577057"/>
                </a:lnTo>
                <a:lnTo>
                  <a:pt x="0" y="2577057"/>
                </a:lnTo>
                <a:lnTo>
                  <a:pt x="0" y="0"/>
                </a:lnTo>
                <a:close/>
              </a:path>
            </a:pathLst>
          </a:custGeom>
          <a:blipFill>
            <a:blip r:embed="rId3"/>
            <a:stretch>
              <a:fillRect l="0" t="0" r="0" b="0"/>
            </a:stretch>
          </a:blipFill>
        </p:spPr>
      </p:sp>
      <p:sp>
        <p:nvSpPr>
          <p:cNvPr name="Freeform 4" id="4"/>
          <p:cNvSpPr/>
          <p:nvPr/>
        </p:nvSpPr>
        <p:spPr>
          <a:xfrm flipH="false" flipV="false" rot="0">
            <a:off x="781638" y="6151555"/>
            <a:ext cx="2525109" cy="2323100"/>
          </a:xfrm>
          <a:custGeom>
            <a:avLst/>
            <a:gdLst/>
            <a:ahLst/>
            <a:cxnLst/>
            <a:rect r="r" b="b" t="t" l="l"/>
            <a:pathLst>
              <a:path h="2323100" w="2525109">
                <a:moveTo>
                  <a:pt x="0" y="0"/>
                </a:moveTo>
                <a:lnTo>
                  <a:pt x="2525109" y="0"/>
                </a:lnTo>
                <a:lnTo>
                  <a:pt x="2525109" y="2323100"/>
                </a:lnTo>
                <a:lnTo>
                  <a:pt x="0" y="2323100"/>
                </a:lnTo>
                <a:lnTo>
                  <a:pt x="0" y="0"/>
                </a:lnTo>
                <a:close/>
              </a:path>
            </a:pathLst>
          </a:custGeom>
          <a:blipFill>
            <a:blip r:embed="rId4"/>
            <a:stretch>
              <a:fillRect l="0" t="0" r="0" b="0"/>
            </a:stretch>
          </a:blipFill>
        </p:spPr>
      </p:sp>
      <p:sp>
        <p:nvSpPr>
          <p:cNvPr name="Freeform 5" id="5"/>
          <p:cNvSpPr/>
          <p:nvPr/>
        </p:nvSpPr>
        <p:spPr>
          <a:xfrm flipH="false" flipV="false" rot="0">
            <a:off x="9540845" y="1473281"/>
            <a:ext cx="3670219" cy="3670219"/>
          </a:xfrm>
          <a:custGeom>
            <a:avLst/>
            <a:gdLst/>
            <a:ahLst/>
            <a:cxnLst/>
            <a:rect r="r" b="b" t="t" l="l"/>
            <a:pathLst>
              <a:path h="3670219" w="3670219">
                <a:moveTo>
                  <a:pt x="0" y="0"/>
                </a:moveTo>
                <a:lnTo>
                  <a:pt x="3670218" y="0"/>
                </a:lnTo>
                <a:lnTo>
                  <a:pt x="3670218" y="3670219"/>
                </a:lnTo>
                <a:lnTo>
                  <a:pt x="0" y="3670219"/>
                </a:lnTo>
                <a:lnTo>
                  <a:pt x="0" y="0"/>
                </a:lnTo>
                <a:close/>
              </a:path>
            </a:pathLst>
          </a:custGeom>
          <a:blipFill>
            <a:blip r:embed="rId5"/>
            <a:stretch>
              <a:fillRect l="0" t="0" r="0" b="0"/>
            </a:stretch>
          </a:blipFill>
        </p:spPr>
      </p:sp>
      <p:sp>
        <p:nvSpPr>
          <p:cNvPr name="Freeform 6" id="6"/>
          <p:cNvSpPr/>
          <p:nvPr/>
        </p:nvSpPr>
        <p:spPr>
          <a:xfrm flipH="false" flipV="false" rot="0">
            <a:off x="5325604" y="6151555"/>
            <a:ext cx="3081071" cy="2302376"/>
          </a:xfrm>
          <a:custGeom>
            <a:avLst/>
            <a:gdLst/>
            <a:ahLst/>
            <a:cxnLst/>
            <a:rect r="r" b="b" t="t" l="l"/>
            <a:pathLst>
              <a:path h="2302376" w="3081071">
                <a:moveTo>
                  <a:pt x="0" y="0"/>
                </a:moveTo>
                <a:lnTo>
                  <a:pt x="3081071" y="0"/>
                </a:lnTo>
                <a:lnTo>
                  <a:pt x="3081071" y="2302376"/>
                </a:lnTo>
                <a:lnTo>
                  <a:pt x="0" y="2302376"/>
                </a:lnTo>
                <a:lnTo>
                  <a:pt x="0" y="0"/>
                </a:lnTo>
                <a:close/>
              </a:path>
            </a:pathLst>
          </a:custGeom>
          <a:blipFill>
            <a:blip r:embed="rId6"/>
            <a:stretch>
              <a:fillRect l="0" t="0" r="0" b="0"/>
            </a:stretch>
          </a:blipFill>
        </p:spPr>
      </p:sp>
      <p:sp>
        <p:nvSpPr>
          <p:cNvPr name="Freeform 7" id="7"/>
          <p:cNvSpPr/>
          <p:nvPr/>
        </p:nvSpPr>
        <p:spPr>
          <a:xfrm flipH="false" flipV="false" rot="0">
            <a:off x="14223851" y="1790666"/>
            <a:ext cx="3035449" cy="3035449"/>
          </a:xfrm>
          <a:custGeom>
            <a:avLst/>
            <a:gdLst/>
            <a:ahLst/>
            <a:cxnLst/>
            <a:rect r="r" b="b" t="t" l="l"/>
            <a:pathLst>
              <a:path h="3035449" w="3035449">
                <a:moveTo>
                  <a:pt x="0" y="0"/>
                </a:moveTo>
                <a:lnTo>
                  <a:pt x="3035449" y="0"/>
                </a:lnTo>
                <a:lnTo>
                  <a:pt x="3035449" y="3035449"/>
                </a:lnTo>
                <a:lnTo>
                  <a:pt x="0" y="3035449"/>
                </a:lnTo>
                <a:lnTo>
                  <a:pt x="0" y="0"/>
                </a:lnTo>
                <a:close/>
              </a:path>
            </a:pathLst>
          </a:custGeom>
          <a:blipFill>
            <a:blip r:embed="rId7"/>
            <a:stretch>
              <a:fillRect l="-11793" t="-11547" r="-11056" b="-11302"/>
            </a:stretch>
          </a:blipFill>
        </p:spPr>
      </p:sp>
      <p:sp>
        <p:nvSpPr>
          <p:cNvPr name="Freeform 8" id="8"/>
          <p:cNvSpPr/>
          <p:nvPr/>
        </p:nvSpPr>
        <p:spPr>
          <a:xfrm flipH="false" flipV="false" rot="0">
            <a:off x="5325604" y="2487884"/>
            <a:ext cx="3224641" cy="1518638"/>
          </a:xfrm>
          <a:custGeom>
            <a:avLst/>
            <a:gdLst/>
            <a:ahLst/>
            <a:cxnLst/>
            <a:rect r="r" b="b" t="t" l="l"/>
            <a:pathLst>
              <a:path h="1518638" w="3224641">
                <a:moveTo>
                  <a:pt x="0" y="0"/>
                </a:moveTo>
                <a:lnTo>
                  <a:pt x="3224641" y="0"/>
                </a:lnTo>
                <a:lnTo>
                  <a:pt x="3224641" y="1518639"/>
                </a:lnTo>
                <a:lnTo>
                  <a:pt x="0" y="1518639"/>
                </a:lnTo>
                <a:lnTo>
                  <a:pt x="0" y="0"/>
                </a:lnTo>
                <a:close/>
              </a:path>
            </a:pathLst>
          </a:custGeom>
          <a:blipFill>
            <a:blip r:embed="rId8"/>
            <a:stretch>
              <a:fillRect l="0" t="0" r="0" b="0"/>
            </a:stretch>
          </a:blipFill>
        </p:spPr>
      </p:sp>
      <p:sp>
        <p:nvSpPr>
          <p:cNvPr name="TextBox 9" id="9"/>
          <p:cNvSpPr txBox="true"/>
          <p:nvPr/>
        </p:nvSpPr>
        <p:spPr>
          <a:xfrm rot="0">
            <a:off x="0" y="114300"/>
            <a:ext cx="12675779" cy="1235658"/>
          </a:xfrm>
          <a:prstGeom prst="rect">
            <a:avLst/>
          </a:prstGeom>
        </p:spPr>
        <p:txBody>
          <a:bodyPr anchor="t" rtlCol="false" tIns="0" lIns="0" bIns="0" rIns="0">
            <a:spAutoFit/>
          </a:bodyPr>
          <a:lstStyle/>
          <a:p>
            <a:pPr algn="r">
              <a:lnSpc>
                <a:spcPts val="9307"/>
              </a:lnSpc>
            </a:pPr>
            <a:r>
              <a:rPr lang="en-US" sz="8863" spc="124">
                <a:solidFill>
                  <a:srgbClr val="FFFFFF"/>
                </a:solidFill>
                <a:latin typeface="Open Sans Bold Bold"/>
              </a:rPr>
              <a:t>EXAMPLE OF</a:t>
            </a:r>
            <a:r>
              <a:rPr lang="en-US" sz="8863" spc="124">
                <a:solidFill>
                  <a:srgbClr val="176B87"/>
                </a:solidFill>
                <a:latin typeface="Open Sans Bold Bold"/>
              </a:rPr>
              <a:t> </a:t>
            </a:r>
            <a:r>
              <a:rPr lang="en-US" sz="8863" spc="124">
                <a:solidFill>
                  <a:srgbClr val="FFAF00"/>
                </a:solidFill>
                <a:latin typeface="Open Sans Bold Bold"/>
              </a:rPr>
              <a:t>RDBMS</a:t>
            </a:r>
            <a:r>
              <a:rPr lang="en-US" sz="8863" spc="124">
                <a:solidFill>
                  <a:srgbClr val="176B87"/>
                </a:solidFill>
                <a:latin typeface="Open Sans Bold Bold"/>
              </a:rPr>
              <a:t> ?</a:t>
            </a:r>
          </a:p>
        </p:txBody>
      </p:sp>
      <p:grpSp>
        <p:nvGrpSpPr>
          <p:cNvPr name="Group 10" id="10"/>
          <p:cNvGrpSpPr/>
          <p:nvPr/>
        </p:nvGrpSpPr>
        <p:grpSpPr>
          <a:xfrm rot="0">
            <a:off x="9542513" y="5960056"/>
            <a:ext cx="3133266" cy="2685374"/>
            <a:chOff x="0" y="0"/>
            <a:chExt cx="4177687" cy="3580499"/>
          </a:xfrm>
        </p:grpSpPr>
        <p:sp>
          <p:nvSpPr>
            <p:cNvPr name="Freeform 11" id="11"/>
            <p:cNvSpPr/>
            <p:nvPr/>
          </p:nvSpPr>
          <p:spPr>
            <a:xfrm flipH="false" flipV="false" rot="0">
              <a:off x="0" y="0"/>
              <a:ext cx="4177687" cy="3504035"/>
            </a:xfrm>
            <a:custGeom>
              <a:avLst/>
              <a:gdLst/>
              <a:ahLst/>
              <a:cxnLst/>
              <a:rect r="r" b="b" t="t" l="l"/>
              <a:pathLst>
                <a:path h="3504035" w="4177687">
                  <a:moveTo>
                    <a:pt x="0" y="0"/>
                  </a:moveTo>
                  <a:lnTo>
                    <a:pt x="4177687" y="0"/>
                  </a:lnTo>
                  <a:lnTo>
                    <a:pt x="4177687" y="3504035"/>
                  </a:lnTo>
                  <a:lnTo>
                    <a:pt x="0" y="35040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243708" y="509865"/>
              <a:ext cx="3690272" cy="1622690"/>
            </a:xfrm>
            <a:prstGeom prst="rect">
              <a:avLst/>
            </a:prstGeom>
          </p:spPr>
          <p:txBody>
            <a:bodyPr anchor="t" rtlCol="false" tIns="0" lIns="0" bIns="0" rIns="0">
              <a:spAutoFit/>
            </a:bodyPr>
            <a:lstStyle/>
            <a:p>
              <a:pPr algn="ctr">
                <a:lnSpc>
                  <a:spcPts val="3291"/>
                </a:lnSpc>
                <a:spcBef>
                  <a:spcPct val="0"/>
                </a:spcBef>
              </a:pPr>
              <a:r>
                <a:rPr lang="en-US" sz="2350">
                  <a:solidFill>
                    <a:srgbClr val="FFFFFF"/>
                  </a:solidFill>
                  <a:latin typeface="Celandine"/>
                </a:rPr>
                <a:t>Who will help me to store and organize this data</a:t>
              </a:r>
            </a:p>
          </p:txBody>
        </p:sp>
        <p:sp>
          <p:nvSpPr>
            <p:cNvPr name="Freeform 13" id="13"/>
            <p:cNvSpPr/>
            <p:nvPr/>
          </p:nvSpPr>
          <p:spPr>
            <a:xfrm flipH="false" flipV="false" rot="0">
              <a:off x="0" y="76463"/>
              <a:ext cx="4177687" cy="3504035"/>
            </a:xfrm>
            <a:custGeom>
              <a:avLst/>
              <a:gdLst/>
              <a:ahLst/>
              <a:cxnLst/>
              <a:rect r="r" b="b" t="t" l="l"/>
              <a:pathLst>
                <a:path h="3504035" w="4177687">
                  <a:moveTo>
                    <a:pt x="0" y="0"/>
                  </a:moveTo>
                  <a:lnTo>
                    <a:pt x="4177687" y="0"/>
                  </a:lnTo>
                  <a:lnTo>
                    <a:pt x="4177687" y="3504036"/>
                  </a:lnTo>
                  <a:lnTo>
                    <a:pt x="0" y="3504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43708" y="586328"/>
              <a:ext cx="3690272" cy="1622690"/>
            </a:xfrm>
            <a:prstGeom prst="rect">
              <a:avLst/>
            </a:prstGeom>
          </p:spPr>
          <p:txBody>
            <a:bodyPr anchor="t" rtlCol="false" tIns="0" lIns="0" bIns="0" rIns="0">
              <a:spAutoFit/>
            </a:bodyPr>
            <a:lstStyle/>
            <a:p>
              <a:pPr algn="ctr">
                <a:lnSpc>
                  <a:spcPts val="3291"/>
                </a:lnSpc>
                <a:spcBef>
                  <a:spcPct val="0"/>
                </a:spcBef>
              </a:pPr>
              <a:r>
                <a:rPr lang="en-US" sz="2350">
                  <a:solidFill>
                    <a:srgbClr val="FFFFFF"/>
                  </a:solidFill>
                  <a:latin typeface="Celandine"/>
                </a:rPr>
                <a:t>more options available beyond these listed</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592219" y="2081486"/>
            <a:ext cx="4755105" cy="1832877"/>
          </a:xfrm>
          <a:custGeom>
            <a:avLst/>
            <a:gdLst/>
            <a:ahLst/>
            <a:cxnLst/>
            <a:rect r="r" b="b" t="t" l="l"/>
            <a:pathLst>
              <a:path h="1832877" w="4755105">
                <a:moveTo>
                  <a:pt x="0" y="0"/>
                </a:moveTo>
                <a:lnTo>
                  <a:pt x="4755105" y="0"/>
                </a:lnTo>
                <a:lnTo>
                  <a:pt x="4755105" y="1832876"/>
                </a:lnTo>
                <a:lnTo>
                  <a:pt x="0" y="1832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4647787"/>
            <a:ext cx="4016394" cy="2690984"/>
          </a:xfrm>
          <a:custGeom>
            <a:avLst/>
            <a:gdLst/>
            <a:ahLst/>
            <a:cxnLst/>
            <a:rect r="r" b="b" t="t" l="l"/>
            <a:pathLst>
              <a:path h="2690984" w="4016394">
                <a:moveTo>
                  <a:pt x="0" y="0"/>
                </a:moveTo>
                <a:lnTo>
                  <a:pt x="4016394" y="0"/>
                </a:lnTo>
                <a:lnTo>
                  <a:pt x="4016394" y="2690984"/>
                </a:lnTo>
                <a:lnTo>
                  <a:pt x="0" y="2690984"/>
                </a:lnTo>
                <a:lnTo>
                  <a:pt x="0" y="0"/>
                </a:lnTo>
                <a:close/>
              </a:path>
            </a:pathLst>
          </a:custGeom>
          <a:blipFill>
            <a:blip r:embed="rId5"/>
            <a:stretch>
              <a:fillRect l="0" t="0" r="0" b="0"/>
            </a:stretch>
          </a:blipFill>
        </p:spPr>
      </p:sp>
      <p:sp>
        <p:nvSpPr>
          <p:cNvPr name="Freeform 5" id="5"/>
          <p:cNvSpPr/>
          <p:nvPr/>
        </p:nvSpPr>
        <p:spPr>
          <a:xfrm flipH="false" flipV="false" rot="0">
            <a:off x="1169274" y="4647787"/>
            <a:ext cx="3875820" cy="1860896"/>
          </a:xfrm>
          <a:custGeom>
            <a:avLst/>
            <a:gdLst/>
            <a:ahLst/>
            <a:cxnLst/>
            <a:rect r="r" b="b" t="t" l="l"/>
            <a:pathLst>
              <a:path h="1860896" w="3875820">
                <a:moveTo>
                  <a:pt x="0" y="0"/>
                </a:moveTo>
                <a:lnTo>
                  <a:pt x="3875820" y="0"/>
                </a:lnTo>
                <a:lnTo>
                  <a:pt x="3875820" y="1860896"/>
                </a:lnTo>
                <a:lnTo>
                  <a:pt x="0" y="1860896"/>
                </a:lnTo>
                <a:lnTo>
                  <a:pt x="0" y="0"/>
                </a:lnTo>
                <a:close/>
              </a:path>
            </a:pathLst>
          </a:custGeom>
          <a:blipFill>
            <a:blip r:embed="rId6"/>
            <a:stretch>
              <a:fillRect l="-1813" t="-3956" r="-1813" b="-40650"/>
            </a:stretch>
          </a:blipFill>
        </p:spPr>
      </p:sp>
      <p:sp>
        <p:nvSpPr>
          <p:cNvPr name="Freeform 6" id="6"/>
          <p:cNvSpPr/>
          <p:nvPr/>
        </p:nvSpPr>
        <p:spPr>
          <a:xfrm flipH="false" flipV="false" rot="0">
            <a:off x="1028700" y="7782187"/>
            <a:ext cx="5723459" cy="1912589"/>
          </a:xfrm>
          <a:custGeom>
            <a:avLst/>
            <a:gdLst/>
            <a:ahLst/>
            <a:cxnLst/>
            <a:rect r="r" b="b" t="t" l="l"/>
            <a:pathLst>
              <a:path h="1912589" w="5723459">
                <a:moveTo>
                  <a:pt x="0" y="0"/>
                </a:moveTo>
                <a:lnTo>
                  <a:pt x="5723459" y="0"/>
                </a:lnTo>
                <a:lnTo>
                  <a:pt x="5723459" y="1912590"/>
                </a:lnTo>
                <a:lnTo>
                  <a:pt x="0" y="1912590"/>
                </a:lnTo>
                <a:lnTo>
                  <a:pt x="0" y="0"/>
                </a:lnTo>
                <a:close/>
              </a:path>
            </a:pathLst>
          </a:custGeom>
          <a:blipFill>
            <a:blip r:embed="rId7"/>
            <a:stretch>
              <a:fillRect l="0" t="0" r="0" b="0"/>
            </a:stretch>
          </a:blipFill>
        </p:spPr>
      </p:sp>
      <p:sp>
        <p:nvSpPr>
          <p:cNvPr name="TextBox 7" id="7"/>
          <p:cNvSpPr txBox="true"/>
          <p:nvPr/>
        </p:nvSpPr>
        <p:spPr>
          <a:xfrm rot="0">
            <a:off x="0" y="114300"/>
            <a:ext cx="12675779" cy="1235658"/>
          </a:xfrm>
          <a:prstGeom prst="rect">
            <a:avLst/>
          </a:prstGeom>
        </p:spPr>
        <p:txBody>
          <a:bodyPr anchor="t" rtlCol="false" tIns="0" lIns="0" bIns="0" rIns="0">
            <a:spAutoFit/>
          </a:bodyPr>
          <a:lstStyle/>
          <a:p>
            <a:pPr algn="r">
              <a:lnSpc>
                <a:spcPts val="9307"/>
              </a:lnSpc>
            </a:pPr>
            <a:r>
              <a:rPr lang="en-US" sz="8863" spc="124">
                <a:solidFill>
                  <a:srgbClr val="FFFFFF"/>
                </a:solidFill>
                <a:latin typeface="Open Sans Bold Bold"/>
              </a:rPr>
              <a:t>EXAMPLE OF</a:t>
            </a:r>
            <a:r>
              <a:rPr lang="en-US" sz="8863" spc="124">
                <a:solidFill>
                  <a:srgbClr val="FFAF00"/>
                </a:solidFill>
                <a:latin typeface="Open Sans Bold Bold"/>
              </a:rPr>
              <a:t> NOSQL</a:t>
            </a:r>
            <a:r>
              <a:rPr lang="en-US" sz="8863" spc="124">
                <a:solidFill>
                  <a:srgbClr val="FFFFFF"/>
                </a:solidFill>
                <a:latin typeface="Open Sans Bold Bold"/>
              </a:rPr>
              <a:t> ?</a:t>
            </a:r>
          </a:p>
        </p:txBody>
      </p:sp>
      <p:sp>
        <p:nvSpPr>
          <p:cNvPr name="Freeform 8" id="8"/>
          <p:cNvSpPr/>
          <p:nvPr/>
        </p:nvSpPr>
        <p:spPr>
          <a:xfrm flipH="false" flipV="false" rot="0">
            <a:off x="1028700" y="7782187"/>
            <a:ext cx="2434100" cy="1793351"/>
          </a:xfrm>
          <a:custGeom>
            <a:avLst/>
            <a:gdLst/>
            <a:ahLst/>
            <a:cxnLst/>
            <a:rect r="r" b="b" t="t" l="l"/>
            <a:pathLst>
              <a:path h="1793351" w="2434100">
                <a:moveTo>
                  <a:pt x="0" y="0"/>
                </a:moveTo>
                <a:lnTo>
                  <a:pt x="2434100" y="0"/>
                </a:lnTo>
                <a:lnTo>
                  <a:pt x="2434100" y="1793351"/>
                </a:lnTo>
                <a:lnTo>
                  <a:pt x="0" y="1793351"/>
                </a:lnTo>
                <a:lnTo>
                  <a:pt x="0" y="0"/>
                </a:lnTo>
                <a:close/>
              </a:path>
            </a:pathLst>
          </a:custGeom>
          <a:blipFill>
            <a:blip r:embed="rId8"/>
            <a:stretch>
              <a:fillRect l="-2351" t="-3191" r="-132785" b="-3457"/>
            </a:stretch>
          </a:blipFill>
        </p:spPr>
      </p:sp>
      <p:grpSp>
        <p:nvGrpSpPr>
          <p:cNvPr name="Group 9" id="9"/>
          <p:cNvGrpSpPr/>
          <p:nvPr/>
        </p:nvGrpSpPr>
        <p:grpSpPr>
          <a:xfrm rot="0">
            <a:off x="8825531" y="1999574"/>
            <a:ext cx="4468308" cy="3829576"/>
            <a:chOff x="0" y="0"/>
            <a:chExt cx="5957744" cy="5106102"/>
          </a:xfrm>
        </p:grpSpPr>
        <p:sp>
          <p:nvSpPr>
            <p:cNvPr name="Freeform 10" id="10"/>
            <p:cNvSpPr/>
            <p:nvPr/>
          </p:nvSpPr>
          <p:spPr>
            <a:xfrm flipH="false" flipV="false" rot="0">
              <a:off x="0" y="0"/>
              <a:ext cx="5957744" cy="4997058"/>
            </a:xfrm>
            <a:custGeom>
              <a:avLst/>
              <a:gdLst/>
              <a:ahLst/>
              <a:cxnLst/>
              <a:rect r="r" b="b" t="t" l="l"/>
              <a:pathLst>
                <a:path h="4997058" w="5957744">
                  <a:moveTo>
                    <a:pt x="0" y="0"/>
                  </a:moveTo>
                  <a:lnTo>
                    <a:pt x="5957744" y="0"/>
                  </a:lnTo>
                  <a:lnTo>
                    <a:pt x="5957744" y="4997058"/>
                  </a:lnTo>
                  <a:lnTo>
                    <a:pt x="0" y="4997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347549" y="728354"/>
              <a:ext cx="5262647" cy="2312854"/>
            </a:xfrm>
            <a:prstGeom prst="rect">
              <a:avLst/>
            </a:prstGeom>
          </p:spPr>
          <p:txBody>
            <a:bodyPr anchor="t" rtlCol="false" tIns="0" lIns="0" bIns="0" rIns="0">
              <a:spAutoFit/>
            </a:bodyPr>
            <a:lstStyle/>
            <a:p>
              <a:pPr algn="ctr">
                <a:lnSpc>
                  <a:spcPts val="4693"/>
                </a:lnSpc>
                <a:spcBef>
                  <a:spcPct val="0"/>
                </a:spcBef>
              </a:pPr>
              <a:r>
                <a:rPr lang="en-US" sz="3352">
                  <a:solidFill>
                    <a:srgbClr val="FFFFFF"/>
                  </a:solidFill>
                  <a:latin typeface="Celandine"/>
                </a:rPr>
                <a:t>Who will help me to store and organize this data</a:t>
              </a:r>
            </a:p>
          </p:txBody>
        </p:sp>
        <p:sp>
          <p:nvSpPr>
            <p:cNvPr name="Freeform 12" id="12"/>
            <p:cNvSpPr/>
            <p:nvPr/>
          </p:nvSpPr>
          <p:spPr>
            <a:xfrm flipH="false" flipV="false" rot="0">
              <a:off x="0" y="109044"/>
              <a:ext cx="5957744" cy="4997058"/>
            </a:xfrm>
            <a:custGeom>
              <a:avLst/>
              <a:gdLst/>
              <a:ahLst/>
              <a:cxnLst/>
              <a:rect r="r" b="b" t="t" l="l"/>
              <a:pathLst>
                <a:path h="4997058" w="5957744">
                  <a:moveTo>
                    <a:pt x="0" y="0"/>
                  </a:moveTo>
                  <a:lnTo>
                    <a:pt x="5957744" y="0"/>
                  </a:lnTo>
                  <a:lnTo>
                    <a:pt x="5957744" y="4997058"/>
                  </a:lnTo>
                  <a:lnTo>
                    <a:pt x="0" y="4997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347549" y="837397"/>
              <a:ext cx="5262647" cy="2312854"/>
            </a:xfrm>
            <a:prstGeom prst="rect">
              <a:avLst/>
            </a:prstGeom>
          </p:spPr>
          <p:txBody>
            <a:bodyPr anchor="t" rtlCol="false" tIns="0" lIns="0" bIns="0" rIns="0">
              <a:spAutoFit/>
            </a:bodyPr>
            <a:lstStyle/>
            <a:p>
              <a:pPr algn="ctr">
                <a:lnSpc>
                  <a:spcPts val="4693"/>
                </a:lnSpc>
                <a:spcBef>
                  <a:spcPct val="0"/>
                </a:spcBef>
              </a:pPr>
              <a:r>
                <a:rPr lang="en-US" sz="3352">
                  <a:solidFill>
                    <a:srgbClr val="FFFFFF"/>
                  </a:solidFill>
                  <a:latin typeface="Celandine"/>
                </a:rPr>
                <a:t>more options available beyond these listed</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46" t="0" r="-8746" b="0"/>
            </a:stretch>
          </a:blipFill>
        </p:spPr>
      </p:sp>
      <p:sp>
        <p:nvSpPr>
          <p:cNvPr name="Freeform 3" id="3"/>
          <p:cNvSpPr/>
          <p:nvPr/>
        </p:nvSpPr>
        <p:spPr>
          <a:xfrm flipH="false" flipV="false" rot="-10800000">
            <a:off x="17611717" y="-709699"/>
            <a:ext cx="7561508" cy="5198537"/>
          </a:xfrm>
          <a:custGeom>
            <a:avLst/>
            <a:gdLst/>
            <a:ahLst/>
            <a:cxnLst/>
            <a:rect r="r" b="b" t="t" l="l"/>
            <a:pathLst>
              <a:path h="5198537" w="7561508">
                <a:moveTo>
                  <a:pt x="0" y="0"/>
                </a:moveTo>
                <a:lnTo>
                  <a:pt x="7561508" y="0"/>
                </a:lnTo>
                <a:lnTo>
                  <a:pt x="7561508" y="5198537"/>
                </a:lnTo>
                <a:lnTo>
                  <a:pt x="0" y="519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4294577" y="9114529"/>
            <a:ext cx="5711110" cy="1620528"/>
          </a:xfrm>
          <a:custGeom>
            <a:avLst/>
            <a:gdLst/>
            <a:ahLst/>
            <a:cxnLst/>
            <a:rect r="r" b="b" t="t" l="l"/>
            <a:pathLst>
              <a:path h="1620528" w="5711110">
                <a:moveTo>
                  <a:pt x="0" y="0"/>
                </a:moveTo>
                <a:lnTo>
                  <a:pt x="5711110" y="0"/>
                </a:lnTo>
                <a:lnTo>
                  <a:pt x="5711110" y="1620528"/>
                </a:lnTo>
                <a:lnTo>
                  <a:pt x="0" y="16205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39161" y="118592"/>
            <a:ext cx="4905872" cy="4114800"/>
          </a:xfrm>
          <a:custGeom>
            <a:avLst/>
            <a:gdLst/>
            <a:ahLst/>
            <a:cxnLst/>
            <a:rect r="r" b="b" t="t" l="l"/>
            <a:pathLst>
              <a:path h="4114800" w="4905872">
                <a:moveTo>
                  <a:pt x="0" y="0"/>
                </a:moveTo>
                <a:lnTo>
                  <a:pt x="4905872" y="0"/>
                </a:lnTo>
                <a:lnTo>
                  <a:pt x="490587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true" rot="0">
            <a:off x="2674299" y="118592"/>
            <a:ext cx="4564861" cy="1289573"/>
          </a:xfrm>
          <a:custGeom>
            <a:avLst/>
            <a:gdLst/>
            <a:ahLst/>
            <a:cxnLst/>
            <a:rect r="r" b="b" t="t" l="l"/>
            <a:pathLst>
              <a:path h="1289573" w="4564861">
                <a:moveTo>
                  <a:pt x="0" y="1289574"/>
                </a:moveTo>
                <a:lnTo>
                  <a:pt x="4564862" y="1289574"/>
                </a:lnTo>
                <a:lnTo>
                  <a:pt x="4564862" y="0"/>
                </a:lnTo>
                <a:lnTo>
                  <a:pt x="0" y="0"/>
                </a:lnTo>
                <a:lnTo>
                  <a:pt x="0" y="1289574"/>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065670" y="5684605"/>
            <a:ext cx="4281063" cy="2295720"/>
          </a:xfrm>
          <a:custGeom>
            <a:avLst/>
            <a:gdLst/>
            <a:ahLst/>
            <a:cxnLst/>
            <a:rect r="r" b="b" t="t" l="l"/>
            <a:pathLst>
              <a:path h="2295720" w="4281063">
                <a:moveTo>
                  <a:pt x="0" y="0"/>
                </a:moveTo>
                <a:lnTo>
                  <a:pt x="4281062" y="0"/>
                </a:lnTo>
                <a:lnTo>
                  <a:pt x="4281062" y="2295720"/>
                </a:lnTo>
                <a:lnTo>
                  <a:pt x="0" y="22957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121280">
            <a:off x="8969107" y="7171265"/>
            <a:ext cx="4376254" cy="1236292"/>
          </a:xfrm>
          <a:custGeom>
            <a:avLst/>
            <a:gdLst/>
            <a:ahLst/>
            <a:cxnLst/>
            <a:rect r="r" b="b" t="t" l="l"/>
            <a:pathLst>
              <a:path h="1236292" w="4376254">
                <a:moveTo>
                  <a:pt x="0" y="0"/>
                </a:moveTo>
                <a:lnTo>
                  <a:pt x="4376254" y="0"/>
                </a:lnTo>
                <a:lnTo>
                  <a:pt x="4376254" y="1236292"/>
                </a:lnTo>
                <a:lnTo>
                  <a:pt x="0" y="12362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75932" y="1041385"/>
            <a:ext cx="3611193" cy="2943123"/>
          </a:xfrm>
          <a:custGeom>
            <a:avLst/>
            <a:gdLst/>
            <a:ahLst/>
            <a:cxnLst/>
            <a:rect r="r" b="b" t="t" l="l"/>
            <a:pathLst>
              <a:path h="2943123" w="3611193">
                <a:moveTo>
                  <a:pt x="0" y="0"/>
                </a:moveTo>
                <a:lnTo>
                  <a:pt x="3611194" y="0"/>
                </a:lnTo>
                <a:lnTo>
                  <a:pt x="3611194" y="2943123"/>
                </a:lnTo>
                <a:lnTo>
                  <a:pt x="0" y="29431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true" flipV="true" rot="-4239362">
            <a:off x="3831843" y="3615246"/>
            <a:ext cx="4376254" cy="1236292"/>
          </a:xfrm>
          <a:custGeom>
            <a:avLst/>
            <a:gdLst/>
            <a:ahLst/>
            <a:cxnLst/>
            <a:rect r="r" b="b" t="t" l="l"/>
            <a:pathLst>
              <a:path h="1236292" w="4376254">
                <a:moveTo>
                  <a:pt x="4376254" y="1236292"/>
                </a:moveTo>
                <a:lnTo>
                  <a:pt x="0" y="1236292"/>
                </a:lnTo>
                <a:lnTo>
                  <a:pt x="0" y="0"/>
                </a:lnTo>
                <a:lnTo>
                  <a:pt x="4376254" y="0"/>
                </a:lnTo>
                <a:lnTo>
                  <a:pt x="4376254" y="123629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782042" y="2556005"/>
            <a:ext cx="3096823" cy="3460138"/>
          </a:xfrm>
          <a:custGeom>
            <a:avLst/>
            <a:gdLst/>
            <a:ahLst/>
            <a:cxnLst/>
            <a:rect r="r" b="b" t="t" l="l"/>
            <a:pathLst>
              <a:path h="3460138" w="3096823">
                <a:moveTo>
                  <a:pt x="0" y="0"/>
                </a:moveTo>
                <a:lnTo>
                  <a:pt x="3096823" y="0"/>
                </a:lnTo>
                <a:lnTo>
                  <a:pt x="3096823" y="3460138"/>
                </a:lnTo>
                <a:lnTo>
                  <a:pt x="0" y="3460138"/>
                </a:lnTo>
                <a:lnTo>
                  <a:pt x="0" y="0"/>
                </a:lnTo>
                <a:close/>
              </a:path>
            </a:pathLst>
          </a:custGeom>
          <a:blipFill>
            <a:blip r:embed="rId15"/>
            <a:stretch>
              <a:fillRect l="0" t="0" r="0" b="0"/>
            </a:stretch>
          </a:blipFill>
        </p:spPr>
      </p:sp>
      <p:sp>
        <p:nvSpPr>
          <p:cNvPr name="Freeform 12" id="12"/>
          <p:cNvSpPr/>
          <p:nvPr/>
        </p:nvSpPr>
        <p:spPr>
          <a:xfrm flipH="false" flipV="false" rot="0">
            <a:off x="14330453" y="938766"/>
            <a:ext cx="4133929" cy="1901607"/>
          </a:xfrm>
          <a:custGeom>
            <a:avLst/>
            <a:gdLst/>
            <a:ahLst/>
            <a:cxnLst/>
            <a:rect r="r" b="b" t="t" l="l"/>
            <a:pathLst>
              <a:path h="1901607" w="4133929">
                <a:moveTo>
                  <a:pt x="0" y="0"/>
                </a:moveTo>
                <a:lnTo>
                  <a:pt x="4133929" y="0"/>
                </a:lnTo>
                <a:lnTo>
                  <a:pt x="4133929" y="1901607"/>
                </a:lnTo>
                <a:lnTo>
                  <a:pt x="0" y="1901607"/>
                </a:lnTo>
                <a:lnTo>
                  <a:pt x="0" y="0"/>
                </a:lnTo>
                <a:close/>
              </a:path>
            </a:pathLst>
          </a:custGeom>
          <a:blipFill>
            <a:blip r:embed="rId16"/>
            <a:stretch>
              <a:fillRect l="0" t="0" r="0" b="0"/>
            </a:stretch>
          </a:blipFill>
        </p:spPr>
      </p:sp>
      <p:sp>
        <p:nvSpPr>
          <p:cNvPr name="TextBox 13" id="13"/>
          <p:cNvSpPr txBox="true"/>
          <p:nvPr/>
        </p:nvSpPr>
        <p:spPr>
          <a:xfrm rot="0">
            <a:off x="7525348" y="697054"/>
            <a:ext cx="4333498" cy="2573504"/>
          </a:xfrm>
          <a:prstGeom prst="rect">
            <a:avLst/>
          </a:prstGeom>
        </p:spPr>
        <p:txBody>
          <a:bodyPr anchor="t" rtlCol="false" tIns="0" lIns="0" bIns="0" rIns="0">
            <a:spAutoFit/>
          </a:bodyPr>
          <a:lstStyle/>
          <a:p>
            <a:pPr algn="ctr">
              <a:lnSpc>
                <a:spcPts val="5153"/>
              </a:lnSpc>
            </a:pPr>
            <a:r>
              <a:rPr lang="en-US" sz="3680">
                <a:solidFill>
                  <a:srgbClr val="FFFFFF"/>
                </a:solidFill>
                <a:latin typeface="Celandine"/>
              </a:rPr>
              <a:t>But how will we perform action in DBMS</a:t>
            </a:r>
          </a:p>
          <a:p>
            <a:pPr algn="ctr">
              <a:lnSpc>
                <a:spcPts val="5153"/>
              </a:lnSpc>
              <a:spcBef>
                <a:spcPct val="0"/>
              </a:spcBef>
            </a:pPr>
          </a:p>
        </p:txBody>
      </p:sp>
      <p:sp>
        <p:nvSpPr>
          <p:cNvPr name="TextBox 14" id="14"/>
          <p:cNvSpPr txBox="true"/>
          <p:nvPr/>
        </p:nvSpPr>
        <p:spPr>
          <a:xfrm rot="-482976">
            <a:off x="6036855" y="6137687"/>
            <a:ext cx="4281063" cy="713305"/>
          </a:xfrm>
          <a:prstGeom prst="rect">
            <a:avLst/>
          </a:prstGeom>
        </p:spPr>
        <p:txBody>
          <a:bodyPr anchor="t" rtlCol="false" tIns="0" lIns="0" bIns="0" rIns="0">
            <a:spAutoFit/>
          </a:bodyPr>
          <a:lstStyle/>
          <a:p>
            <a:pPr algn="ctr">
              <a:lnSpc>
                <a:spcPts val="5833"/>
              </a:lnSpc>
              <a:spcBef>
                <a:spcPct val="0"/>
              </a:spcBef>
            </a:pPr>
            <a:r>
              <a:rPr lang="en-US" sz="4167">
                <a:solidFill>
                  <a:srgbClr val="011329"/>
                </a:solidFill>
                <a:latin typeface="Celandine"/>
              </a:rPr>
              <a:t>I will help you</a:t>
            </a:r>
          </a:p>
        </p:txBody>
      </p:sp>
      <p:sp>
        <p:nvSpPr>
          <p:cNvPr name="TextBox 15" id="15"/>
          <p:cNvSpPr txBox="true"/>
          <p:nvPr/>
        </p:nvSpPr>
        <p:spPr>
          <a:xfrm rot="0">
            <a:off x="-389064" y="4098848"/>
            <a:ext cx="3611193" cy="703780"/>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DBMS</a:t>
            </a:r>
          </a:p>
        </p:txBody>
      </p:sp>
      <p:sp>
        <p:nvSpPr>
          <p:cNvPr name="TextBox 16" id="16"/>
          <p:cNvSpPr txBox="true"/>
          <p:nvPr/>
        </p:nvSpPr>
        <p:spPr>
          <a:xfrm rot="0">
            <a:off x="15393058" y="1748354"/>
            <a:ext cx="2504409" cy="807650"/>
          </a:xfrm>
          <a:prstGeom prst="rect">
            <a:avLst/>
          </a:prstGeom>
        </p:spPr>
        <p:txBody>
          <a:bodyPr anchor="t" rtlCol="false" tIns="0" lIns="0" bIns="0" rIns="0">
            <a:spAutoFit/>
          </a:bodyPr>
          <a:lstStyle/>
          <a:p>
            <a:pPr algn="ctr">
              <a:lnSpc>
                <a:spcPts val="3258"/>
              </a:lnSpc>
              <a:spcBef>
                <a:spcPct val="0"/>
              </a:spcBef>
            </a:pPr>
            <a:r>
              <a:rPr lang="en-US" sz="2327">
                <a:solidFill>
                  <a:srgbClr val="072227"/>
                </a:solidFill>
                <a:latin typeface="Canva Sans Bold"/>
              </a:rPr>
              <a:t>Structured Query Language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3563953" y="6785940"/>
            <a:ext cx="3479712" cy="4302581"/>
          </a:xfrm>
          <a:custGeom>
            <a:avLst/>
            <a:gdLst/>
            <a:ahLst/>
            <a:cxnLst/>
            <a:rect r="r" b="b" t="t" l="l"/>
            <a:pathLst>
              <a:path h="4302581" w="3479712">
                <a:moveTo>
                  <a:pt x="0" y="0"/>
                </a:moveTo>
                <a:lnTo>
                  <a:pt x="3479713" y="0"/>
                </a:lnTo>
                <a:lnTo>
                  <a:pt x="3479713" y="4302581"/>
                </a:lnTo>
                <a:lnTo>
                  <a:pt x="0" y="4302581"/>
                </a:lnTo>
                <a:lnTo>
                  <a:pt x="0" y="0"/>
                </a:lnTo>
                <a:close/>
              </a:path>
            </a:pathLst>
          </a:custGeom>
          <a:blipFill>
            <a:blip r:embed="rId3"/>
            <a:stretch>
              <a:fillRect l="0" t="0" r="0" b="0"/>
            </a:stretch>
          </a:blipFill>
        </p:spPr>
      </p:sp>
      <p:sp>
        <p:nvSpPr>
          <p:cNvPr name="Freeform 4" id="4"/>
          <p:cNvSpPr/>
          <p:nvPr/>
        </p:nvSpPr>
        <p:spPr>
          <a:xfrm flipH="false" flipV="false" rot="0">
            <a:off x="192998" y="4110460"/>
            <a:ext cx="370933" cy="351375"/>
          </a:xfrm>
          <a:custGeom>
            <a:avLst/>
            <a:gdLst/>
            <a:ahLst/>
            <a:cxnLst/>
            <a:rect r="r" b="b" t="t" l="l"/>
            <a:pathLst>
              <a:path h="351375" w="370933">
                <a:moveTo>
                  <a:pt x="0" y="0"/>
                </a:moveTo>
                <a:lnTo>
                  <a:pt x="370933" y="0"/>
                </a:lnTo>
                <a:lnTo>
                  <a:pt x="370933" y="351375"/>
                </a:lnTo>
                <a:lnTo>
                  <a:pt x="0" y="35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2998" y="5143500"/>
            <a:ext cx="370933" cy="351375"/>
          </a:xfrm>
          <a:custGeom>
            <a:avLst/>
            <a:gdLst/>
            <a:ahLst/>
            <a:cxnLst/>
            <a:rect r="r" b="b" t="t" l="l"/>
            <a:pathLst>
              <a:path h="351375" w="370933">
                <a:moveTo>
                  <a:pt x="0" y="0"/>
                </a:moveTo>
                <a:lnTo>
                  <a:pt x="370933" y="0"/>
                </a:lnTo>
                <a:lnTo>
                  <a:pt x="370933" y="351375"/>
                </a:lnTo>
                <a:lnTo>
                  <a:pt x="0" y="35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928701" y="1830274"/>
            <a:ext cx="5359299" cy="5539327"/>
          </a:xfrm>
          <a:custGeom>
            <a:avLst/>
            <a:gdLst/>
            <a:ahLst/>
            <a:cxnLst/>
            <a:rect r="r" b="b" t="t" l="l"/>
            <a:pathLst>
              <a:path h="5539327" w="5359299">
                <a:moveTo>
                  <a:pt x="0" y="0"/>
                </a:moveTo>
                <a:lnTo>
                  <a:pt x="5359299" y="0"/>
                </a:lnTo>
                <a:lnTo>
                  <a:pt x="5359299" y="5539327"/>
                </a:lnTo>
                <a:lnTo>
                  <a:pt x="0" y="5539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0" y="2293571"/>
            <a:ext cx="9558466" cy="123565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rPr>
              <a:t>WHAT IS </a:t>
            </a:r>
            <a:r>
              <a:rPr lang="en-US" sz="8863" spc="124">
                <a:solidFill>
                  <a:srgbClr val="FFFFFF"/>
                </a:solidFill>
                <a:latin typeface="Open Sans Bold Bold"/>
              </a:rPr>
              <a:t>DATA</a:t>
            </a:r>
            <a:r>
              <a:rPr lang="en-US" sz="8863" spc="124">
                <a:solidFill>
                  <a:srgbClr val="FFDE59"/>
                </a:solidFill>
                <a:latin typeface="Open Sans Bold Bold"/>
              </a:rPr>
              <a:t> ?</a:t>
            </a:r>
          </a:p>
        </p:txBody>
      </p:sp>
      <p:sp>
        <p:nvSpPr>
          <p:cNvPr name="TextBox 8" id="8"/>
          <p:cNvSpPr txBox="true"/>
          <p:nvPr/>
        </p:nvSpPr>
        <p:spPr>
          <a:xfrm rot="0">
            <a:off x="840156" y="3896158"/>
            <a:ext cx="8927306" cy="703780"/>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Data is a collection of information.</a:t>
            </a:r>
          </a:p>
        </p:txBody>
      </p:sp>
      <p:sp>
        <p:nvSpPr>
          <p:cNvPr name="TextBox 9" id="9"/>
          <p:cNvSpPr txBox="true"/>
          <p:nvPr/>
        </p:nvSpPr>
        <p:spPr>
          <a:xfrm rot="0">
            <a:off x="731809" y="4971413"/>
            <a:ext cx="9144000" cy="2170630"/>
          </a:xfrm>
          <a:prstGeom prst="rect">
            <a:avLst/>
          </a:prstGeom>
        </p:spPr>
        <p:txBody>
          <a:bodyPr anchor="t" rtlCol="false" tIns="0" lIns="0" bIns="0" rIns="0">
            <a:spAutoFit/>
          </a:bodyPr>
          <a:lstStyle/>
          <a:p>
            <a:pPr algn="l">
              <a:lnSpc>
                <a:spcPts val="5833"/>
              </a:lnSpc>
              <a:spcBef>
                <a:spcPct val="0"/>
              </a:spcBef>
            </a:pPr>
            <a:r>
              <a:rPr lang="en-US" sz="4167">
                <a:solidFill>
                  <a:srgbClr val="FFFFFF"/>
                </a:solidFill>
                <a:latin typeface="Canva Sans Bold"/>
              </a:rPr>
              <a:t>Data can be name, age, height, phone number, picture, PDF, audio and more.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1543723">
            <a:off x="5837764" y="-20822"/>
            <a:ext cx="1926325" cy="2381855"/>
          </a:xfrm>
          <a:custGeom>
            <a:avLst/>
            <a:gdLst/>
            <a:ahLst/>
            <a:cxnLst/>
            <a:rect r="r" b="b" t="t" l="l"/>
            <a:pathLst>
              <a:path h="2381855" w="1926325">
                <a:moveTo>
                  <a:pt x="0" y="0"/>
                </a:moveTo>
                <a:lnTo>
                  <a:pt x="1926325" y="0"/>
                </a:lnTo>
                <a:lnTo>
                  <a:pt x="1926325" y="2381855"/>
                </a:lnTo>
                <a:lnTo>
                  <a:pt x="0" y="2381855"/>
                </a:lnTo>
                <a:lnTo>
                  <a:pt x="0" y="0"/>
                </a:lnTo>
                <a:close/>
              </a:path>
            </a:pathLst>
          </a:custGeom>
          <a:blipFill>
            <a:blip r:embed="rId3"/>
            <a:stretch>
              <a:fillRect l="0" t="0" r="0" b="0"/>
            </a:stretch>
          </a:blipFill>
        </p:spPr>
      </p:sp>
      <p:sp>
        <p:nvSpPr>
          <p:cNvPr name="Freeform 4" id="4"/>
          <p:cNvSpPr/>
          <p:nvPr/>
        </p:nvSpPr>
        <p:spPr>
          <a:xfrm flipH="false" flipV="false" rot="0">
            <a:off x="192998" y="4110460"/>
            <a:ext cx="370933" cy="351375"/>
          </a:xfrm>
          <a:custGeom>
            <a:avLst/>
            <a:gdLst/>
            <a:ahLst/>
            <a:cxnLst/>
            <a:rect r="r" b="b" t="t" l="l"/>
            <a:pathLst>
              <a:path h="351375" w="370933">
                <a:moveTo>
                  <a:pt x="0" y="0"/>
                </a:moveTo>
                <a:lnTo>
                  <a:pt x="370933" y="0"/>
                </a:lnTo>
                <a:lnTo>
                  <a:pt x="370933" y="351375"/>
                </a:lnTo>
                <a:lnTo>
                  <a:pt x="0" y="35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92998" y="7787659"/>
            <a:ext cx="370933" cy="351375"/>
          </a:xfrm>
          <a:custGeom>
            <a:avLst/>
            <a:gdLst/>
            <a:ahLst/>
            <a:cxnLst/>
            <a:rect r="r" b="b" t="t" l="l"/>
            <a:pathLst>
              <a:path h="351375" w="370933">
                <a:moveTo>
                  <a:pt x="0" y="0"/>
                </a:moveTo>
                <a:lnTo>
                  <a:pt x="370933" y="0"/>
                </a:lnTo>
                <a:lnTo>
                  <a:pt x="370933" y="351375"/>
                </a:lnTo>
                <a:lnTo>
                  <a:pt x="0" y="351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157248" y="4691284"/>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507947" y="4004108"/>
            <a:ext cx="2110055" cy="2336970"/>
          </a:xfrm>
          <a:custGeom>
            <a:avLst/>
            <a:gdLst/>
            <a:ahLst/>
            <a:cxnLst/>
            <a:rect r="r" b="b" t="t" l="l"/>
            <a:pathLst>
              <a:path h="2336970" w="2110055">
                <a:moveTo>
                  <a:pt x="0" y="0"/>
                </a:moveTo>
                <a:lnTo>
                  <a:pt x="2110055" y="0"/>
                </a:lnTo>
                <a:lnTo>
                  <a:pt x="2110055" y="2336971"/>
                </a:lnTo>
                <a:lnTo>
                  <a:pt x="0" y="23369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2136393">
            <a:off x="11685152" y="2849741"/>
            <a:ext cx="3625267" cy="2682697"/>
          </a:xfrm>
          <a:custGeom>
            <a:avLst/>
            <a:gdLst/>
            <a:ahLst/>
            <a:cxnLst/>
            <a:rect r="r" b="b" t="t" l="l"/>
            <a:pathLst>
              <a:path h="2682697" w="3625267">
                <a:moveTo>
                  <a:pt x="3625267" y="0"/>
                </a:moveTo>
                <a:lnTo>
                  <a:pt x="0" y="0"/>
                </a:lnTo>
                <a:lnTo>
                  <a:pt x="0" y="2682697"/>
                </a:lnTo>
                <a:lnTo>
                  <a:pt x="3625267" y="2682697"/>
                </a:lnTo>
                <a:lnTo>
                  <a:pt x="362526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11453771" y="8682009"/>
            <a:ext cx="1085951" cy="10859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B1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978"/>
                </a:lnSpc>
              </a:pPr>
              <a:r>
                <a:rPr lang="en-US" sz="2127">
                  <a:solidFill>
                    <a:srgbClr val="000000"/>
                  </a:solidFill>
                  <a:latin typeface="Canva Sans Bold"/>
                </a:rPr>
                <a:t>Data 3</a:t>
              </a:r>
            </a:p>
          </p:txBody>
        </p:sp>
      </p:grpSp>
      <p:sp>
        <p:nvSpPr>
          <p:cNvPr name="TextBox 12" id="12"/>
          <p:cNvSpPr txBox="true"/>
          <p:nvPr/>
        </p:nvSpPr>
        <p:spPr>
          <a:xfrm rot="0">
            <a:off x="978165" y="6896129"/>
            <a:ext cx="8412191" cy="2077284"/>
          </a:xfrm>
          <a:prstGeom prst="rect">
            <a:avLst/>
          </a:prstGeom>
        </p:spPr>
        <p:txBody>
          <a:bodyPr anchor="t" rtlCol="false" tIns="0" lIns="0" bIns="0" rIns="0">
            <a:spAutoFit/>
          </a:bodyPr>
          <a:lstStyle/>
          <a:p>
            <a:pPr algn="l">
              <a:lnSpc>
                <a:spcPts val="4154"/>
              </a:lnSpc>
              <a:spcBef>
                <a:spcPct val="0"/>
              </a:spcBef>
            </a:pPr>
            <a:r>
              <a:rPr lang="en-US" sz="2967">
                <a:solidFill>
                  <a:srgbClr val="FFFFFF"/>
                </a:solidFill>
                <a:latin typeface="Canva Sans Bold"/>
              </a:rPr>
              <a:t>Databases serve as central repositories for storing and organizing vast amounts of data, providing a systematic and efficient way to access and manage information.</a:t>
            </a:r>
          </a:p>
        </p:txBody>
      </p:sp>
      <p:grpSp>
        <p:nvGrpSpPr>
          <p:cNvPr name="Group 13" id="13"/>
          <p:cNvGrpSpPr/>
          <p:nvPr/>
        </p:nvGrpSpPr>
        <p:grpSpPr>
          <a:xfrm rot="0">
            <a:off x="9636711" y="7232849"/>
            <a:ext cx="1085951" cy="10859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B1C"/>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978"/>
                </a:lnSpc>
              </a:pPr>
              <a:r>
                <a:rPr lang="en-US" sz="2127">
                  <a:solidFill>
                    <a:srgbClr val="000000"/>
                  </a:solidFill>
                  <a:latin typeface="Canva Sans Bold"/>
                </a:rPr>
                <a:t>Data 1</a:t>
              </a:r>
            </a:p>
          </p:txBody>
        </p:sp>
      </p:grpSp>
      <p:grpSp>
        <p:nvGrpSpPr>
          <p:cNvPr name="Group 16" id="16"/>
          <p:cNvGrpSpPr/>
          <p:nvPr/>
        </p:nvGrpSpPr>
        <p:grpSpPr>
          <a:xfrm rot="0">
            <a:off x="10367820" y="8172349"/>
            <a:ext cx="1085951" cy="108595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9B1C"/>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978"/>
                </a:lnSpc>
              </a:pPr>
              <a:r>
                <a:rPr lang="en-US" sz="2127">
                  <a:solidFill>
                    <a:srgbClr val="000000"/>
                  </a:solidFill>
                  <a:latin typeface="Canva Sans Bold"/>
                </a:rPr>
                <a:t>Data 2</a:t>
              </a:r>
            </a:p>
          </p:txBody>
        </p:sp>
      </p:grpSp>
      <p:sp>
        <p:nvSpPr>
          <p:cNvPr name="AutoShape 19" id="19"/>
          <p:cNvSpPr/>
          <p:nvPr/>
        </p:nvSpPr>
        <p:spPr>
          <a:xfrm>
            <a:off x="978165" y="9497339"/>
            <a:ext cx="6492240" cy="0"/>
          </a:xfrm>
          <a:prstGeom prst="line">
            <a:avLst/>
          </a:prstGeom>
          <a:ln cap="flat" w="38100">
            <a:solidFill>
              <a:srgbClr val="FFFFFF"/>
            </a:solidFill>
            <a:prstDash val="solid"/>
            <a:headEnd type="none" len="sm" w="sm"/>
            <a:tailEnd type="none" len="sm" w="sm"/>
          </a:ln>
        </p:spPr>
      </p:sp>
      <p:sp>
        <p:nvSpPr>
          <p:cNvPr name="AutoShape 20" id="20"/>
          <p:cNvSpPr/>
          <p:nvPr/>
        </p:nvSpPr>
        <p:spPr>
          <a:xfrm>
            <a:off x="11930532" y="6481582"/>
            <a:ext cx="0" cy="2200427"/>
          </a:xfrm>
          <a:prstGeom prst="line">
            <a:avLst/>
          </a:prstGeom>
          <a:ln cap="flat" w="38100">
            <a:solidFill>
              <a:srgbClr val="FFAF00"/>
            </a:solidFill>
            <a:prstDash val="solid"/>
            <a:headEnd type="none" len="sm" w="sm"/>
            <a:tailEnd type="arrow" len="sm" w="med"/>
          </a:ln>
        </p:spPr>
      </p:sp>
      <p:sp>
        <p:nvSpPr>
          <p:cNvPr name="Freeform 21" id="21"/>
          <p:cNvSpPr/>
          <p:nvPr/>
        </p:nvSpPr>
        <p:spPr>
          <a:xfrm flipH="false" flipV="false" rot="0">
            <a:off x="10137491" y="6547264"/>
            <a:ext cx="249382" cy="685586"/>
          </a:xfrm>
          <a:custGeom>
            <a:avLst/>
            <a:gdLst/>
            <a:ahLst/>
            <a:cxnLst/>
            <a:rect r="r" b="b" t="t" l="l"/>
            <a:pathLst>
              <a:path h="685586" w="249382">
                <a:moveTo>
                  <a:pt x="0" y="0"/>
                </a:moveTo>
                <a:lnTo>
                  <a:pt x="249382" y="0"/>
                </a:lnTo>
                <a:lnTo>
                  <a:pt x="249382" y="685585"/>
                </a:lnTo>
                <a:lnTo>
                  <a:pt x="0" y="68558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0" y="2293571"/>
            <a:ext cx="12488740" cy="123565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rPr>
              <a:t>WHAT IS </a:t>
            </a:r>
            <a:r>
              <a:rPr lang="en-US" sz="8863" spc="124">
                <a:solidFill>
                  <a:srgbClr val="FFFFFF"/>
                </a:solidFill>
                <a:latin typeface="Open Sans Bold Bold"/>
              </a:rPr>
              <a:t>DATABASE</a:t>
            </a:r>
            <a:r>
              <a:rPr lang="en-US" sz="8863" spc="124">
                <a:solidFill>
                  <a:srgbClr val="FFDE59"/>
                </a:solidFill>
                <a:latin typeface="Open Sans Bold Bold"/>
              </a:rPr>
              <a:t> ?</a:t>
            </a:r>
          </a:p>
        </p:txBody>
      </p:sp>
      <p:sp>
        <p:nvSpPr>
          <p:cNvPr name="TextBox 23" id="23"/>
          <p:cNvSpPr txBox="true"/>
          <p:nvPr/>
        </p:nvSpPr>
        <p:spPr>
          <a:xfrm rot="0">
            <a:off x="731809" y="3937433"/>
            <a:ext cx="8904902" cy="1672154"/>
          </a:xfrm>
          <a:prstGeom prst="rect">
            <a:avLst/>
          </a:prstGeom>
        </p:spPr>
        <p:txBody>
          <a:bodyPr anchor="t" rtlCol="false" tIns="0" lIns="0" bIns="0" rIns="0">
            <a:spAutoFit/>
          </a:bodyPr>
          <a:lstStyle/>
          <a:p>
            <a:pPr algn="l">
              <a:lnSpc>
                <a:spcPts val="4434"/>
              </a:lnSpc>
              <a:spcBef>
                <a:spcPct val="0"/>
              </a:spcBef>
            </a:pPr>
            <a:r>
              <a:rPr lang="en-US" sz="3167">
                <a:solidFill>
                  <a:srgbClr val="FFFFFF"/>
                </a:solidFill>
                <a:latin typeface="Canva Sans Bold"/>
              </a:rPr>
              <a:t>A database is an electronic storage which is created by DBMS software's that stores the organized collection of records..</a:t>
            </a:r>
          </a:p>
        </p:txBody>
      </p:sp>
      <p:sp>
        <p:nvSpPr>
          <p:cNvPr name="Freeform 24" id="24"/>
          <p:cNvSpPr/>
          <p:nvPr/>
        </p:nvSpPr>
        <p:spPr>
          <a:xfrm flipH="false" flipV="false" rot="0">
            <a:off x="10699550" y="6801856"/>
            <a:ext cx="422492" cy="1161490"/>
          </a:xfrm>
          <a:custGeom>
            <a:avLst/>
            <a:gdLst/>
            <a:ahLst/>
            <a:cxnLst/>
            <a:rect r="r" b="b" t="t" l="l"/>
            <a:pathLst>
              <a:path h="1161490" w="422492">
                <a:moveTo>
                  <a:pt x="0" y="0"/>
                </a:moveTo>
                <a:lnTo>
                  <a:pt x="422492" y="0"/>
                </a:lnTo>
                <a:lnTo>
                  <a:pt x="422492" y="1161490"/>
                </a:lnTo>
                <a:lnTo>
                  <a:pt x="0" y="11614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5" id="25"/>
          <p:cNvSpPr txBox="true"/>
          <p:nvPr/>
        </p:nvSpPr>
        <p:spPr>
          <a:xfrm rot="0">
            <a:off x="15289735" y="3139239"/>
            <a:ext cx="2546479" cy="703780"/>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Database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46" t="0" r="-8746" b="0"/>
            </a:stretch>
          </a:blipFill>
        </p:spPr>
      </p:sp>
      <p:sp>
        <p:nvSpPr>
          <p:cNvPr name="Freeform 3" id="3"/>
          <p:cNvSpPr/>
          <p:nvPr/>
        </p:nvSpPr>
        <p:spPr>
          <a:xfrm flipH="false" flipV="false" rot="-10800000">
            <a:off x="17611717" y="-709699"/>
            <a:ext cx="7561508" cy="5198537"/>
          </a:xfrm>
          <a:custGeom>
            <a:avLst/>
            <a:gdLst/>
            <a:ahLst/>
            <a:cxnLst/>
            <a:rect r="r" b="b" t="t" l="l"/>
            <a:pathLst>
              <a:path h="5198537" w="7561508">
                <a:moveTo>
                  <a:pt x="0" y="0"/>
                </a:moveTo>
                <a:lnTo>
                  <a:pt x="7561508" y="0"/>
                </a:lnTo>
                <a:lnTo>
                  <a:pt x="7561508" y="5198537"/>
                </a:lnTo>
                <a:lnTo>
                  <a:pt x="0" y="51985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4294577" y="9114529"/>
            <a:ext cx="5711110" cy="1620528"/>
          </a:xfrm>
          <a:custGeom>
            <a:avLst/>
            <a:gdLst/>
            <a:ahLst/>
            <a:cxnLst/>
            <a:rect r="r" b="b" t="t" l="l"/>
            <a:pathLst>
              <a:path h="1620528" w="5711110">
                <a:moveTo>
                  <a:pt x="0" y="0"/>
                </a:moveTo>
                <a:lnTo>
                  <a:pt x="5711110" y="0"/>
                </a:lnTo>
                <a:lnTo>
                  <a:pt x="5711110" y="1620528"/>
                </a:lnTo>
                <a:lnTo>
                  <a:pt x="0" y="16205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0"/>
            <a:ext cx="5613143" cy="6328402"/>
          </a:xfrm>
          <a:custGeom>
            <a:avLst/>
            <a:gdLst/>
            <a:ahLst/>
            <a:cxnLst/>
            <a:rect r="r" b="b" t="t" l="l"/>
            <a:pathLst>
              <a:path h="6328402" w="5613143">
                <a:moveTo>
                  <a:pt x="0" y="0"/>
                </a:moveTo>
                <a:lnTo>
                  <a:pt x="5613143" y="0"/>
                </a:lnTo>
                <a:lnTo>
                  <a:pt x="5613143" y="6328402"/>
                </a:lnTo>
                <a:lnTo>
                  <a:pt x="0" y="6328402"/>
                </a:lnTo>
                <a:lnTo>
                  <a:pt x="0" y="0"/>
                </a:lnTo>
                <a:close/>
              </a:path>
            </a:pathLst>
          </a:custGeom>
          <a:blipFill>
            <a:blip r:embed="rId7"/>
            <a:stretch>
              <a:fillRect l="-5105" t="0" r="-7637" b="0"/>
            </a:stretch>
          </a:blipFill>
        </p:spPr>
      </p:sp>
      <p:sp>
        <p:nvSpPr>
          <p:cNvPr name="Freeform 6" id="6"/>
          <p:cNvSpPr/>
          <p:nvPr/>
        </p:nvSpPr>
        <p:spPr>
          <a:xfrm flipH="false" flipV="true" rot="0">
            <a:off x="3987126" y="118592"/>
            <a:ext cx="3252035" cy="918700"/>
          </a:xfrm>
          <a:custGeom>
            <a:avLst/>
            <a:gdLst/>
            <a:ahLst/>
            <a:cxnLst/>
            <a:rect r="r" b="b" t="t" l="l"/>
            <a:pathLst>
              <a:path h="918700" w="3252035">
                <a:moveTo>
                  <a:pt x="0" y="918700"/>
                </a:moveTo>
                <a:lnTo>
                  <a:pt x="3252035" y="918700"/>
                </a:lnTo>
                <a:lnTo>
                  <a:pt x="3252035" y="0"/>
                </a:lnTo>
                <a:lnTo>
                  <a:pt x="0" y="0"/>
                </a:lnTo>
                <a:lnTo>
                  <a:pt x="0" y="9187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065670" y="5684605"/>
            <a:ext cx="4281063" cy="2295720"/>
          </a:xfrm>
          <a:custGeom>
            <a:avLst/>
            <a:gdLst/>
            <a:ahLst/>
            <a:cxnLst/>
            <a:rect r="r" b="b" t="t" l="l"/>
            <a:pathLst>
              <a:path h="2295720" w="4281063">
                <a:moveTo>
                  <a:pt x="0" y="0"/>
                </a:moveTo>
                <a:lnTo>
                  <a:pt x="4281062" y="0"/>
                </a:lnTo>
                <a:lnTo>
                  <a:pt x="4281062" y="2295720"/>
                </a:lnTo>
                <a:lnTo>
                  <a:pt x="0" y="22957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121280">
            <a:off x="9207118" y="6954274"/>
            <a:ext cx="4376254" cy="1236292"/>
          </a:xfrm>
          <a:custGeom>
            <a:avLst/>
            <a:gdLst/>
            <a:ahLst/>
            <a:cxnLst/>
            <a:rect r="r" b="b" t="t" l="l"/>
            <a:pathLst>
              <a:path h="1236292" w="4376254">
                <a:moveTo>
                  <a:pt x="0" y="0"/>
                </a:moveTo>
                <a:lnTo>
                  <a:pt x="4376254" y="0"/>
                </a:lnTo>
                <a:lnTo>
                  <a:pt x="4376254" y="1236292"/>
                </a:lnTo>
                <a:lnTo>
                  <a:pt x="0" y="12362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482976">
            <a:off x="6036855" y="6137687"/>
            <a:ext cx="4281063" cy="713305"/>
          </a:xfrm>
          <a:prstGeom prst="rect">
            <a:avLst/>
          </a:prstGeom>
        </p:spPr>
        <p:txBody>
          <a:bodyPr anchor="t" rtlCol="false" tIns="0" lIns="0" bIns="0" rIns="0">
            <a:spAutoFit/>
          </a:bodyPr>
          <a:lstStyle/>
          <a:p>
            <a:pPr algn="ctr">
              <a:lnSpc>
                <a:spcPts val="5833"/>
              </a:lnSpc>
              <a:spcBef>
                <a:spcPct val="0"/>
              </a:spcBef>
            </a:pPr>
            <a:r>
              <a:rPr lang="en-US" sz="4167">
                <a:solidFill>
                  <a:srgbClr val="011329"/>
                </a:solidFill>
                <a:latin typeface="Celandine"/>
              </a:rPr>
              <a:t>I will help you</a:t>
            </a:r>
          </a:p>
        </p:txBody>
      </p:sp>
      <p:sp>
        <p:nvSpPr>
          <p:cNvPr name="Freeform 10" id="10"/>
          <p:cNvSpPr/>
          <p:nvPr/>
        </p:nvSpPr>
        <p:spPr>
          <a:xfrm flipH="false" flipV="false" rot="0">
            <a:off x="13783843" y="3753447"/>
            <a:ext cx="2784312" cy="2269214"/>
          </a:xfrm>
          <a:custGeom>
            <a:avLst/>
            <a:gdLst/>
            <a:ahLst/>
            <a:cxnLst/>
            <a:rect r="r" b="b" t="t" l="l"/>
            <a:pathLst>
              <a:path h="2269214" w="2784312">
                <a:moveTo>
                  <a:pt x="0" y="0"/>
                </a:moveTo>
                <a:lnTo>
                  <a:pt x="2784312" y="0"/>
                </a:lnTo>
                <a:lnTo>
                  <a:pt x="2784312" y="2269214"/>
                </a:lnTo>
                <a:lnTo>
                  <a:pt x="0" y="22692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3783843" y="5946461"/>
            <a:ext cx="2784312" cy="703780"/>
          </a:xfrm>
          <a:prstGeom prst="rect">
            <a:avLst/>
          </a:prstGeom>
        </p:spPr>
        <p:txBody>
          <a:bodyPr anchor="t" rtlCol="false" tIns="0" lIns="0" bIns="0" rIns="0">
            <a:spAutoFit/>
          </a:bodyPr>
          <a:lstStyle/>
          <a:p>
            <a:pPr algn="ctr">
              <a:lnSpc>
                <a:spcPts val="5833"/>
              </a:lnSpc>
              <a:spcBef>
                <a:spcPct val="0"/>
              </a:spcBef>
            </a:pPr>
            <a:r>
              <a:rPr lang="en-US" sz="4167">
                <a:solidFill>
                  <a:srgbClr val="FFFFFF"/>
                </a:solidFill>
                <a:latin typeface="Canva Sans Bold"/>
              </a:rPr>
              <a:t>DBMS</a:t>
            </a:r>
          </a:p>
        </p:txBody>
      </p:sp>
      <p:sp>
        <p:nvSpPr>
          <p:cNvPr name="Freeform 12" id="12"/>
          <p:cNvSpPr/>
          <p:nvPr/>
        </p:nvSpPr>
        <p:spPr>
          <a:xfrm flipH="false" flipV="false" rot="0">
            <a:off x="6065670" y="5774396"/>
            <a:ext cx="4281063" cy="2295720"/>
          </a:xfrm>
          <a:custGeom>
            <a:avLst/>
            <a:gdLst/>
            <a:ahLst/>
            <a:cxnLst/>
            <a:rect r="r" b="b" t="t" l="l"/>
            <a:pathLst>
              <a:path h="2295720" w="4281063">
                <a:moveTo>
                  <a:pt x="0" y="0"/>
                </a:moveTo>
                <a:lnTo>
                  <a:pt x="4281062" y="0"/>
                </a:lnTo>
                <a:lnTo>
                  <a:pt x="4281062" y="2295720"/>
                </a:lnTo>
                <a:lnTo>
                  <a:pt x="0" y="22957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true" flipV="true" rot="-3860134">
            <a:off x="3877543" y="3427631"/>
            <a:ext cx="4376254" cy="1236292"/>
          </a:xfrm>
          <a:custGeom>
            <a:avLst/>
            <a:gdLst/>
            <a:ahLst/>
            <a:cxnLst/>
            <a:rect r="r" b="b" t="t" l="l"/>
            <a:pathLst>
              <a:path h="1236292" w="4376254">
                <a:moveTo>
                  <a:pt x="4376254" y="1236292"/>
                </a:moveTo>
                <a:lnTo>
                  <a:pt x="0" y="1236292"/>
                </a:lnTo>
                <a:lnTo>
                  <a:pt x="0" y="0"/>
                </a:lnTo>
                <a:lnTo>
                  <a:pt x="4376254" y="0"/>
                </a:lnTo>
                <a:lnTo>
                  <a:pt x="4376254" y="1236292"/>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7239161" y="118592"/>
            <a:ext cx="4905872" cy="4204591"/>
            <a:chOff x="0" y="0"/>
            <a:chExt cx="6541162" cy="5606122"/>
          </a:xfrm>
        </p:grpSpPr>
        <p:sp>
          <p:nvSpPr>
            <p:cNvPr name="Freeform 15" id="15"/>
            <p:cNvSpPr/>
            <p:nvPr/>
          </p:nvSpPr>
          <p:spPr>
            <a:xfrm flipH="false" flipV="false" rot="0">
              <a:off x="0" y="0"/>
              <a:ext cx="6541162" cy="5486400"/>
            </a:xfrm>
            <a:custGeom>
              <a:avLst/>
              <a:gdLst/>
              <a:ahLst/>
              <a:cxnLst/>
              <a:rect r="r" b="b" t="t" l="l"/>
              <a:pathLst>
                <a:path h="5486400" w="6541162">
                  <a:moveTo>
                    <a:pt x="0" y="0"/>
                  </a:moveTo>
                  <a:lnTo>
                    <a:pt x="6541162" y="0"/>
                  </a:lnTo>
                  <a:lnTo>
                    <a:pt x="6541162" y="5486400"/>
                  </a:lnTo>
                  <a:lnTo>
                    <a:pt x="0" y="5486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381583" y="796683"/>
              <a:ext cx="5777997" cy="2542339"/>
            </a:xfrm>
            <a:prstGeom prst="rect">
              <a:avLst/>
            </a:prstGeom>
          </p:spPr>
          <p:txBody>
            <a:bodyPr anchor="t" rtlCol="false" tIns="0" lIns="0" bIns="0" rIns="0">
              <a:spAutoFit/>
            </a:bodyPr>
            <a:lstStyle/>
            <a:p>
              <a:pPr algn="ctr">
                <a:lnSpc>
                  <a:spcPts val="5153"/>
                </a:lnSpc>
                <a:spcBef>
                  <a:spcPct val="0"/>
                </a:spcBef>
              </a:pPr>
              <a:r>
                <a:rPr lang="en-US" sz="3680">
                  <a:solidFill>
                    <a:srgbClr val="FFFFFF"/>
                  </a:solidFill>
                  <a:latin typeface="Celandine"/>
                </a:rPr>
                <a:t>Who will help me to store and organize this data</a:t>
              </a:r>
            </a:p>
          </p:txBody>
        </p:sp>
        <p:sp>
          <p:nvSpPr>
            <p:cNvPr name="Freeform 17" id="17"/>
            <p:cNvSpPr/>
            <p:nvPr/>
          </p:nvSpPr>
          <p:spPr>
            <a:xfrm flipH="false" flipV="false" rot="0">
              <a:off x="0" y="119722"/>
              <a:ext cx="6541162" cy="5486400"/>
            </a:xfrm>
            <a:custGeom>
              <a:avLst/>
              <a:gdLst/>
              <a:ahLst/>
              <a:cxnLst/>
              <a:rect r="r" b="b" t="t" l="l"/>
              <a:pathLst>
                <a:path h="5486400" w="6541162">
                  <a:moveTo>
                    <a:pt x="0" y="0"/>
                  </a:moveTo>
                  <a:lnTo>
                    <a:pt x="6541162" y="0"/>
                  </a:lnTo>
                  <a:lnTo>
                    <a:pt x="6541162" y="5486400"/>
                  </a:lnTo>
                  <a:lnTo>
                    <a:pt x="0" y="5486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381583" y="916405"/>
              <a:ext cx="5777997" cy="2542339"/>
            </a:xfrm>
            <a:prstGeom prst="rect">
              <a:avLst/>
            </a:prstGeom>
          </p:spPr>
          <p:txBody>
            <a:bodyPr anchor="t" rtlCol="false" tIns="0" lIns="0" bIns="0" rIns="0">
              <a:spAutoFit/>
            </a:bodyPr>
            <a:lstStyle/>
            <a:p>
              <a:pPr algn="ctr">
                <a:lnSpc>
                  <a:spcPts val="5153"/>
                </a:lnSpc>
                <a:spcBef>
                  <a:spcPct val="0"/>
                </a:spcBef>
              </a:pPr>
              <a:r>
                <a:rPr lang="en-US" sz="3680">
                  <a:solidFill>
                    <a:srgbClr val="FFFFFF"/>
                  </a:solidFill>
                  <a:latin typeface="Celandine"/>
                </a:rPr>
                <a:t>Who will help me to store and organize this data</a:t>
              </a:r>
            </a:p>
          </p:txBody>
        </p:sp>
      </p:grpSp>
      <p:sp>
        <p:nvSpPr>
          <p:cNvPr name="TextBox 19" id="19"/>
          <p:cNvSpPr txBox="true"/>
          <p:nvPr/>
        </p:nvSpPr>
        <p:spPr>
          <a:xfrm rot="-482976">
            <a:off x="6036855" y="6227479"/>
            <a:ext cx="4281063" cy="713305"/>
          </a:xfrm>
          <a:prstGeom prst="rect">
            <a:avLst/>
          </a:prstGeom>
        </p:spPr>
        <p:txBody>
          <a:bodyPr anchor="t" rtlCol="false" tIns="0" lIns="0" bIns="0" rIns="0">
            <a:spAutoFit/>
          </a:bodyPr>
          <a:lstStyle/>
          <a:p>
            <a:pPr algn="ctr">
              <a:lnSpc>
                <a:spcPts val="5833"/>
              </a:lnSpc>
              <a:spcBef>
                <a:spcPct val="0"/>
              </a:spcBef>
            </a:pPr>
            <a:r>
              <a:rPr lang="en-US" sz="4167">
                <a:solidFill>
                  <a:srgbClr val="011329"/>
                </a:solidFill>
                <a:latin typeface="Celandine"/>
              </a:rPr>
              <a:t>I will help you</a:t>
            </a:r>
          </a:p>
        </p:txBody>
      </p:sp>
      <p:grpSp>
        <p:nvGrpSpPr>
          <p:cNvPr name="Group 20" id="20"/>
          <p:cNvGrpSpPr/>
          <p:nvPr/>
        </p:nvGrpSpPr>
        <p:grpSpPr>
          <a:xfrm rot="0">
            <a:off x="-218212" y="4345563"/>
            <a:ext cx="1956821" cy="1677099"/>
            <a:chOff x="0" y="0"/>
            <a:chExt cx="2609094" cy="2236132"/>
          </a:xfrm>
        </p:grpSpPr>
        <p:sp>
          <p:nvSpPr>
            <p:cNvPr name="Freeform 21" id="21"/>
            <p:cNvSpPr/>
            <p:nvPr/>
          </p:nvSpPr>
          <p:spPr>
            <a:xfrm flipH="false" flipV="false" rot="0">
              <a:off x="0" y="0"/>
              <a:ext cx="2609094" cy="2188378"/>
            </a:xfrm>
            <a:custGeom>
              <a:avLst/>
              <a:gdLst/>
              <a:ahLst/>
              <a:cxnLst/>
              <a:rect r="r" b="b" t="t" l="l"/>
              <a:pathLst>
                <a:path h="2188378" w="2609094">
                  <a:moveTo>
                    <a:pt x="0" y="0"/>
                  </a:moveTo>
                  <a:lnTo>
                    <a:pt x="2609094" y="0"/>
                  </a:lnTo>
                  <a:lnTo>
                    <a:pt x="2609094" y="2188378"/>
                  </a:lnTo>
                  <a:lnTo>
                    <a:pt x="0" y="21883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152203" y="319595"/>
              <a:ext cx="2304688" cy="1012252"/>
            </a:xfrm>
            <a:prstGeom prst="rect">
              <a:avLst/>
            </a:prstGeom>
          </p:spPr>
          <p:txBody>
            <a:bodyPr anchor="t" rtlCol="false" tIns="0" lIns="0" bIns="0" rIns="0">
              <a:spAutoFit/>
            </a:bodyPr>
            <a:lstStyle/>
            <a:p>
              <a:pPr algn="ctr">
                <a:lnSpc>
                  <a:spcPts val="2055"/>
                </a:lnSpc>
                <a:spcBef>
                  <a:spcPct val="0"/>
                </a:spcBef>
              </a:pPr>
              <a:r>
                <a:rPr lang="en-US" sz="1468">
                  <a:solidFill>
                    <a:srgbClr val="FFFFFF"/>
                  </a:solidFill>
                  <a:latin typeface="Celandine"/>
                </a:rPr>
                <a:t>Who will help me to store and organize this data</a:t>
              </a:r>
            </a:p>
          </p:txBody>
        </p:sp>
        <p:sp>
          <p:nvSpPr>
            <p:cNvPr name="Freeform 23" id="23"/>
            <p:cNvSpPr/>
            <p:nvPr/>
          </p:nvSpPr>
          <p:spPr>
            <a:xfrm flipH="false" flipV="false" rot="0">
              <a:off x="0" y="47754"/>
              <a:ext cx="2609094" cy="2188378"/>
            </a:xfrm>
            <a:custGeom>
              <a:avLst/>
              <a:gdLst/>
              <a:ahLst/>
              <a:cxnLst/>
              <a:rect r="r" b="b" t="t" l="l"/>
              <a:pathLst>
                <a:path h="2188378" w="2609094">
                  <a:moveTo>
                    <a:pt x="0" y="0"/>
                  </a:moveTo>
                  <a:lnTo>
                    <a:pt x="2609094" y="0"/>
                  </a:lnTo>
                  <a:lnTo>
                    <a:pt x="2609094" y="2188378"/>
                  </a:lnTo>
                  <a:lnTo>
                    <a:pt x="0" y="218837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152203" y="348298"/>
              <a:ext cx="2304688" cy="438168"/>
            </a:xfrm>
            <a:prstGeom prst="rect">
              <a:avLst/>
            </a:prstGeom>
          </p:spPr>
          <p:txBody>
            <a:bodyPr anchor="t" rtlCol="false" tIns="0" lIns="0" bIns="0" rIns="0">
              <a:spAutoFit/>
            </a:bodyPr>
            <a:lstStyle/>
            <a:p>
              <a:pPr algn="ctr">
                <a:lnSpc>
                  <a:spcPts val="2755"/>
                </a:lnSpc>
                <a:spcBef>
                  <a:spcPct val="0"/>
                </a:spcBef>
              </a:pPr>
              <a:r>
                <a:rPr lang="en-US" sz="1968">
                  <a:solidFill>
                    <a:srgbClr val="FFFFFF"/>
                  </a:solidFill>
                  <a:latin typeface="Celandine"/>
                </a:rPr>
                <a:t>I Have DAta</a:t>
              </a:r>
            </a:p>
          </p:txBody>
        </p:sp>
      </p:grpSp>
      <p:sp>
        <p:nvSpPr>
          <p:cNvPr name="Freeform 25" id="25"/>
          <p:cNvSpPr/>
          <p:nvPr/>
        </p:nvSpPr>
        <p:spPr>
          <a:xfrm flipH="false" flipV="false" rot="-1121280">
            <a:off x="1453286" y="5079811"/>
            <a:ext cx="1944898" cy="549434"/>
          </a:xfrm>
          <a:custGeom>
            <a:avLst/>
            <a:gdLst/>
            <a:ahLst/>
            <a:cxnLst/>
            <a:rect r="r" b="b" t="t" l="l"/>
            <a:pathLst>
              <a:path h="549434" w="1944898">
                <a:moveTo>
                  <a:pt x="0" y="0"/>
                </a:moveTo>
                <a:lnTo>
                  <a:pt x="1944898" y="0"/>
                </a:lnTo>
                <a:lnTo>
                  <a:pt x="1944898" y="549433"/>
                </a:lnTo>
                <a:lnTo>
                  <a:pt x="0" y="5494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Freeform 3" id="3"/>
          <p:cNvSpPr/>
          <p:nvPr/>
        </p:nvSpPr>
        <p:spPr>
          <a:xfrm flipH="false" flipV="false" rot="0">
            <a:off x="1442006" y="7107009"/>
            <a:ext cx="3479712" cy="4302581"/>
          </a:xfrm>
          <a:custGeom>
            <a:avLst/>
            <a:gdLst/>
            <a:ahLst/>
            <a:cxnLst/>
            <a:rect r="r" b="b" t="t" l="l"/>
            <a:pathLst>
              <a:path h="4302581" w="3479712">
                <a:moveTo>
                  <a:pt x="0" y="0"/>
                </a:moveTo>
                <a:lnTo>
                  <a:pt x="3479713" y="0"/>
                </a:lnTo>
                <a:lnTo>
                  <a:pt x="3479713" y="4302582"/>
                </a:lnTo>
                <a:lnTo>
                  <a:pt x="0" y="4302582"/>
                </a:lnTo>
                <a:lnTo>
                  <a:pt x="0" y="0"/>
                </a:lnTo>
                <a:close/>
              </a:path>
            </a:pathLst>
          </a:custGeom>
          <a:blipFill>
            <a:blip r:embed="rId3"/>
            <a:stretch>
              <a:fillRect l="0" t="0" r="0" b="0"/>
            </a:stretch>
          </a:blipFill>
        </p:spPr>
      </p:sp>
      <p:sp>
        <p:nvSpPr>
          <p:cNvPr name="Freeform 4" id="4"/>
          <p:cNvSpPr/>
          <p:nvPr/>
        </p:nvSpPr>
        <p:spPr>
          <a:xfrm flipH="false" flipV="false" rot="0">
            <a:off x="13488746" y="1719712"/>
            <a:ext cx="4799254" cy="5273905"/>
          </a:xfrm>
          <a:custGeom>
            <a:avLst/>
            <a:gdLst/>
            <a:ahLst/>
            <a:cxnLst/>
            <a:rect r="r" b="b" t="t" l="l"/>
            <a:pathLst>
              <a:path h="5273905" w="4799254">
                <a:moveTo>
                  <a:pt x="0" y="0"/>
                </a:moveTo>
                <a:lnTo>
                  <a:pt x="4799254" y="0"/>
                </a:lnTo>
                <a:lnTo>
                  <a:pt x="4799254" y="5273905"/>
                </a:lnTo>
                <a:lnTo>
                  <a:pt x="0" y="52739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8212" y="2029231"/>
            <a:ext cx="13706958" cy="1235658"/>
          </a:xfrm>
          <a:prstGeom prst="rect">
            <a:avLst/>
          </a:prstGeom>
        </p:spPr>
        <p:txBody>
          <a:bodyPr anchor="t" rtlCol="false" tIns="0" lIns="0" bIns="0" rIns="0">
            <a:spAutoFit/>
          </a:bodyPr>
          <a:lstStyle/>
          <a:p>
            <a:pPr algn="r">
              <a:lnSpc>
                <a:spcPts val="9307"/>
              </a:lnSpc>
            </a:pPr>
            <a:r>
              <a:rPr lang="en-US" sz="8863" spc="124">
                <a:solidFill>
                  <a:srgbClr val="FFFFFF"/>
                </a:solidFill>
                <a:latin typeface="Open Sans Bold Bold"/>
              </a:rPr>
              <a:t>MANAGEMENT SYSTEM </a:t>
            </a:r>
          </a:p>
        </p:txBody>
      </p:sp>
      <p:sp>
        <p:nvSpPr>
          <p:cNvPr name="TextBox 6" id="6"/>
          <p:cNvSpPr txBox="true"/>
          <p:nvPr/>
        </p:nvSpPr>
        <p:spPr>
          <a:xfrm rot="0">
            <a:off x="-414466" y="679273"/>
            <a:ext cx="6629263" cy="123565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rPr>
              <a:t>DATABASE</a:t>
            </a:r>
          </a:p>
        </p:txBody>
      </p:sp>
      <p:sp>
        <p:nvSpPr>
          <p:cNvPr name="TextBox 7" id="7"/>
          <p:cNvSpPr txBox="true"/>
          <p:nvPr/>
        </p:nvSpPr>
        <p:spPr>
          <a:xfrm rot="0">
            <a:off x="0" y="3503192"/>
            <a:ext cx="12863876" cy="2166106"/>
          </a:xfrm>
          <a:prstGeom prst="rect">
            <a:avLst/>
          </a:prstGeom>
        </p:spPr>
        <p:txBody>
          <a:bodyPr anchor="t" rtlCol="false" tIns="0" lIns="0" bIns="0" rIns="0">
            <a:spAutoFit/>
          </a:bodyPr>
          <a:lstStyle/>
          <a:p>
            <a:pPr algn="ctr">
              <a:lnSpc>
                <a:spcPts val="3458"/>
              </a:lnSpc>
              <a:spcBef>
                <a:spcPct val="0"/>
              </a:spcBef>
            </a:pPr>
            <a:r>
              <a:rPr lang="en-US" sz="2470">
                <a:solidFill>
                  <a:srgbClr val="FFFFFF"/>
                </a:solidFill>
                <a:latin typeface="Canva Sans Bold"/>
              </a:rPr>
              <a:t>A Database Management System (DBMS) is a software system that is responsible the creation, maintenance, and utilization of databases. It provides an interface for users and applications to interact with the data stored in the database, enabling efficient storage, retrieval, manipulation, and management of large volumes of structured or unstructured data.</a:t>
            </a:r>
          </a:p>
        </p:txBody>
      </p:sp>
      <p:sp>
        <p:nvSpPr>
          <p:cNvPr name="TextBox 8" id="8"/>
          <p:cNvSpPr txBox="true"/>
          <p:nvPr/>
        </p:nvSpPr>
        <p:spPr>
          <a:xfrm rot="0">
            <a:off x="843352" y="6223148"/>
            <a:ext cx="10151814" cy="1467035"/>
          </a:xfrm>
          <a:prstGeom prst="rect">
            <a:avLst/>
          </a:prstGeom>
        </p:spPr>
        <p:txBody>
          <a:bodyPr anchor="t" rtlCol="false" tIns="0" lIns="0" bIns="0" rIns="0">
            <a:spAutoFit/>
          </a:bodyPr>
          <a:lstStyle/>
          <a:p>
            <a:pPr algn="ctr">
              <a:lnSpc>
                <a:spcPts val="3734"/>
              </a:lnSpc>
            </a:pPr>
            <a:r>
              <a:rPr lang="en-US" sz="2667">
                <a:solidFill>
                  <a:srgbClr val="FFFFFF"/>
                </a:solidFill>
                <a:latin typeface="Canva Sans Bold"/>
              </a:rPr>
              <a:t>The DBMS serves as the intermediary between the database and the users or application programs that need to access the data.</a:t>
            </a:r>
          </a:p>
          <a:p>
            <a:pPr algn="ctr">
              <a:lnSpc>
                <a:spcPts val="23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grpSp>
        <p:nvGrpSpPr>
          <p:cNvPr name="Group 3" id="3"/>
          <p:cNvGrpSpPr/>
          <p:nvPr/>
        </p:nvGrpSpPr>
        <p:grpSpPr>
          <a:xfrm rot="0">
            <a:off x="1716588" y="2965464"/>
            <a:ext cx="4291208" cy="6436812"/>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5000" t="0" r="-25000" b="0"/>
              </a:stretch>
            </a:blipFill>
          </p:spPr>
        </p:sp>
      </p:grpSp>
      <p:grpSp>
        <p:nvGrpSpPr>
          <p:cNvPr name="Group 5" id="5"/>
          <p:cNvGrpSpPr/>
          <p:nvPr/>
        </p:nvGrpSpPr>
        <p:grpSpPr>
          <a:xfrm rot="0">
            <a:off x="7017446" y="2965464"/>
            <a:ext cx="4291208" cy="6436812"/>
            <a:chOff x="0" y="0"/>
            <a:chExt cx="6350000" cy="9525000"/>
          </a:xfrm>
        </p:grpSpPr>
        <p:sp>
          <p:nvSpPr>
            <p:cNvPr name="Freeform 6" id="6"/>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24999" t="0" r="-25000" b="0"/>
              </a:stretch>
            </a:blipFill>
          </p:spPr>
        </p:sp>
      </p:grpSp>
      <p:grpSp>
        <p:nvGrpSpPr>
          <p:cNvPr name="Group 7" id="7"/>
          <p:cNvGrpSpPr/>
          <p:nvPr/>
        </p:nvGrpSpPr>
        <p:grpSpPr>
          <a:xfrm rot="0">
            <a:off x="12280204" y="2965464"/>
            <a:ext cx="4291208" cy="6436812"/>
            <a:chOff x="0" y="0"/>
            <a:chExt cx="6350000" cy="9525000"/>
          </a:xfrm>
        </p:grpSpPr>
        <p:sp>
          <p:nvSpPr>
            <p:cNvPr name="Freeform 8" id="8"/>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4999" t="0" r="-25000" b="0"/>
              </a:stretch>
            </a:blipFill>
          </p:spPr>
        </p:sp>
      </p:grpSp>
      <p:sp>
        <p:nvSpPr>
          <p:cNvPr name="Freeform 9" id="9"/>
          <p:cNvSpPr/>
          <p:nvPr/>
        </p:nvSpPr>
        <p:spPr>
          <a:xfrm flipH="false" flipV="true" rot="0">
            <a:off x="4894111" y="2096725"/>
            <a:ext cx="2503510" cy="707242"/>
          </a:xfrm>
          <a:custGeom>
            <a:avLst/>
            <a:gdLst/>
            <a:ahLst/>
            <a:cxnLst/>
            <a:rect r="r" b="b" t="t" l="l"/>
            <a:pathLst>
              <a:path h="707242" w="2503510">
                <a:moveTo>
                  <a:pt x="0" y="707241"/>
                </a:moveTo>
                <a:lnTo>
                  <a:pt x="2503510" y="707241"/>
                </a:lnTo>
                <a:lnTo>
                  <a:pt x="2503510" y="0"/>
                </a:lnTo>
                <a:lnTo>
                  <a:pt x="0" y="0"/>
                </a:lnTo>
                <a:lnTo>
                  <a:pt x="0" y="7072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true" rot="0">
            <a:off x="10776313" y="2096725"/>
            <a:ext cx="2503510" cy="707242"/>
          </a:xfrm>
          <a:custGeom>
            <a:avLst/>
            <a:gdLst/>
            <a:ahLst/>
            <a:cxnLst/>
            <a:rect r="r" b="b" t="t" l="l"/>
            <a:pathLst>
              <a:path h="707242" w="2503510">
                <a:moveTo>
                  <a:pt x="0" y="707241"/>
                </a:moveTo>
                <a:lnTo>
                  <a:pt x="2503510" y="707241"/>
                </a:lnTo>
                <a:lnTo>
                  <a:pt x="2503510" y="0"/>
                </a:lnTo>
                <a:lnTo>
                  <a:pt x="0" y="0"/>
                </a:lnTo>
                <a:lnTo>
                  <a:pt x="0" y="70724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196219" y="3455701"/>
            <a:ext cx="2167209" cy="539093"/>
          </a:xfrm>
          <a:custGeom>
            <a:avLst/>
            <a:gdLst/>
            <a:ahLst/>
            <a:cxnLst/>
            <a:rect r="r" b="b" t="t" l="l"/>
            <a:pathLst>
              <a:path h="539093" w="2167209">
                <a:moveTo>
                  <a:pt x="0" y="0"/>
                </a:moveTo>
                <a:lnTo>
                  <a:pt x="2167209" y="0"/>
                </a:lnTo>
                <a:lnTo>
                  <a:pt x="2167209" y="539094"/>
                </a:lnTo>
                <a:lnTo>
                  <a:pt x="0" y="539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561264" y="3417809"/>
            <a:ext cx="5437118" cy="548204"/>
          </a:xfrm>
          <a:prstGeom prst="rect">
            <a:avLst/>
          </a:prstGeom>
        </p:spPr>
        <p:txBody>
          <a:bodyPr anchor="t" rtlCol="false" tIns="0" lIns="0" bIns="0" rIns="0">
            <a:spAutoFit/>
          </a:bodyPr>
          <a:lstStyle/>
          <a:p>
            <a:pPr algn="ctr">
              <a:lnSpc>
                <a:spcPts val="4434"/>
              </a:lnSpc>
              <a:spcBef>
                <a:spcPct val="0"/>
              </a:spcBef>
            </a:pPr>
            <a:r>
              <a:rPr lang="en-US" sz="3167">
                <a:solidFill>
                  <a:srgbClr val="000000"/>
                </a:solidFill>
                <a:latin typeface="Canva Sans Bold"/>
              </a:rPr>
              <a:t>Math</a:t>
            </a:r>
          </a:p>
        </p:txBody>
      </p:sp>
      <p:sp>
        <p:nvSpPr>
          <p:cNvPr name="Freeform 13" id="13"/>
          <p:cNvSpPr/>
          <p:nvPr/>
        </p:nvSpPr>
        <p:spPr>
          <a:xfrm flipH="false" flipV="false" rot="0">
            <a:off x="14425808" y="3484484"/>
            <a:ext cx="2167209" cy="539093"/>
          </a:xfrm>
          <a:custGeom>
            <a:avLst/>
            <a:gdLst/>
            <a:ahLst/>
            <a:cxnLst/>
            <a:rect r="r" b="b" t="t" l="l"/>
            <a:pathLst>
              <a:path h="539093" w="2167209">
                <a:moveTo>
                  <a:pt x="0" y="0"/>
                </a:moveTo>
                <a:lnTo>
                  <a:pt x="2167209" y="0"/>
                </a:lnTo>
                <a:lnTo>
                  <a:pt x="2167209" y="539093"/>
                </a:lnTo>
                <a:lnTo>
                  <a:pt x="0" y="539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149955" y="2096725"/>
            <a:ext cx="3133266" cy="2685374"/>
            <a:chOff x="0" y="0"/>
            <a:chExt cx="4177687" cy="3580499"/>
          </a:xfrm>
        </p:grpSpPr>
        <p:sp>
          <p:nvSpPr>
            <p:cNvPr name="Freeform 15" id="15"/>
            <p:cNvSpPr/>
            <p:nvPr/>
          </p:nvSpPr>
          <p:spPr>
            <a:xfrm flipH="false" flipV="false" rot="0">
              <a:off x="0" y="0"/>
              <a:ext cx="4177687" cy="3504035"/>
            </a:xfrm>
            <a:custGeom>
              <a:avLst/>
              <a:gdLst/>
              <a:ahLst/>
              <a:cxnLst/>
              <a:rect r="r" b="b" t="t" l="l"/>
              <a:pathLst>
                <a:path h="3504035" w="4177687">
                  <a:moveTo>
                    <a:pt x="0" y="0"/>
                  </a:moveTo>
                  <a:lnTo>
                    <a:pt x="4177687" y="0"/>
                  </a:lnTo>
                  <a:lnTo>
                    <a:pt x="4177687" y="3504035"/>
                  </a:lnTo>
                  <a:lnTo>
                    <a:pt x="0" y="35040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43708" y="509865"/>
              <a:ext cx="3690272" cy="1622690"/>
            </a:xfrm>
            <a:prstGeom prst="rect">
              <a:avLst/>
            </a:prstGeom>
          </p:spPr>
          <p:txBody>
            <a:bodyPr anchor="t" rtlCol="false" tIns="0" lIns="0" bIns="0" rIns="0">
              <a:spAutoFit/>
            </a:bodyPr>
            <a:lstStyle/>
            <a:p>
              <a:pPr algn="ctr">
                <a:lnSpc>
                  <a:spcPts val="3291"/>
                </a:lnSpc>
                <a:spcBef>
                  <a:spcPct val="0"/>
                </a:spcBef>
              </a:pPr>
              <a:r>
                <a:rPr lang="en-US" sz="2350">
                  <a:solidFill>
                    <a:srgbClr val="FFFFFF"/>
                  </a:solidFill>
                  <a:latin typeface="Celandine"/>
                </a:rPr>
                <a:t>Who will help me to store and organize this data</a:t>
              </a:r>
            </a:p>
          </p:txBody>
        </p:sp>
        <p:sp>
          <p:nvSpPr>
            <p:cNvPr name="Freeform 17" id="17"/>
            <p:cNvSpPr/>
            <p:nvPr/>
          </p:nvSpPr>
          <p:spPr>
            <a:xfrm flipH="false" flipV="false" rot="0">
              <a:off x="0" y="76463"/>
              <a:ext cx="4177687" cy="3504035"/>
            </a:xfrm>
            <a:custGeom>
              <a:avLst/>
              <a:gdLst/>
              <a:ahLst/>
              <a:cxnLst/>
              <a:rect r="r" b="b" t="t" l="l"/>
              <a:pathLst>
                <a:path h="3504035" w="4177687">
                  <a:moveTo>
                    <a:pt x="0" y="0"/>
                  </a:moveTo>
                  <a:lnTo>
                    <a:pt x="4177687" y="0"/>
                  </a:lnTo>
                  <a:lnTo>
                    <a:pt x="4177687" y="3504036"/>
                  </a:lnTo>
                  <a:lnTo>
                    <a:pt x="0" y="35040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243708" y="586328"/>
              <a:ext cx="3690272" cy="1071129"/>
            </a:xfrm>
            <a:prstGeom prst="rect">
              <a:avLst/>
            </a:prstGeom>
          </p:spPr>
          <p:txBody>
            <a:bodyPr anchor="t" rtlCol="false" tIns="0" lIns="0" bIns="0" rIns="0">
              <a:spAutoFit/>
            </a:bodyPr>
            <a:lstStyle/>
            <a:p>
              <a:pPr algn="ctr">
                <a:lnSpc>
                  <a:spcPts val="3291"/>
                </a:lnSpc>
                <a:spcBef>
                  <a:spcPct val="0"/>
                </a:spcBef>
              </a:pPr>
              <a:r>
                <a:rPr lang="en-US" sz="2350">
                  <a:solidFill>
                    <a:srgbClr val="FFFFFF"/>
                  </a:solidFill>
                  <a:latin typeface="Celandine"/>
                </a:rPr>
                <a:t>help me to find my math book</a:t>
              </a:r>
            </a:p>
          </p:txBody>
        </p:sp>
      </p:grpSp>
      <p:sp>
        <p:nvSpPr>
          <p:cNvPr name="Freeform 19" id="19"/>
          <p:cNvSpPr/>
          <p:nvPr/>
        </p:nvSpPr>
        <p:spPr>
          <a:xfrm flipH="false" flipV="false" rot="0">
            <a:off x="285374" y="4674762"/>
            <a:ext cx="440614" cy="937477"/>
          </a:xfrm>
          <a:custGeom>
            <a:avLst/>
            <a:gdLst/>
            <a:ahLst/>
            <a:cxnLst/>
            <a:rect r="r" b="b" t="t" l="l"/>
            <a:pathLst>
              <a:path h="937477" w="440614">
                <a:moveTo>
                  <a:pt x="0" y="0"/>
                </a:moveTo>
                <a:lnTo>
                  <a:pt x="440614" y="0"/>
                </a:lnTo>
                <a:lnTo>
                  <a:pt x="440614" y="937476"/>
                </a:lnTo>
                <a:lnTo>
                  <a:pt x="0" y="93747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998922" y="1123950"/>
            <a:ext cx="17977663" cy="972775"/>
          </a:xfrm>
          <a:prstGeom prst="rect">
            <a:avLst/>
          </a:prstGeom>
        </p:spPr>
        <p:txBody>
          <a:bodyPr anchor="t" rtlCol="false" tIns="0" lIns="0" bIns="0" rIns="0">
            <a:spAutoFit/>
          </a:bodyPr>
          <a:lstStyle/>
          <a:p>
            <a:pPr algn="r">
              <a:lnSpc>
                <a:spcPts val="7417"/>
              </a:lnSpc>
            </a:pPr>
            <a:r>
              <a:rPr lang="en-US" sz="7064" spc="98">
                <a:solidFill>
                  <a:srgbClr val="FE9B1C"/>
                </a:solidFill>
                <a:latin typeface="Open Sans Bold Bold"/>
              </a:rPr>
              <a:t>DATABASE</a:t>
            </a:r>
            <a:r>
              <a:rPr lang="en-US" sz="7064" spc="98">
                <a:solidFill>
                  <a:srgbClr val="FFFFFF"/>
                </a:solidFill>
                <a:latin typeface="Open Sans Bold Bold"/>
              </a:rPr>
              <a:t> MANAGEMENT SYSTEM</a:t>
            </a:r>
          </a:p>
        </p:txBody>
      </p:sp>
      <p:sp>
        <p:nvSpPr>
          <p:cNvPr name="TextBox 21" id="21"/>
          <p:cNvSpPr txBox="true"/>
          <p:nvPr/>
        </p:nvSpPr>
        <p:spPr>
          <a:xfrm rot="0">
            <a:off x="14145646" y="3389026"/>
            <a:ext cx="2727533" cy="548204"/>
          </a:xfrm>
          <a:prstGeom prst="rect">
            <a:avLst/>
          </a:prstGeom>
        </p:spPr>
        <p:txBody>
          <a:bodyPr anchor="t" rtlCol="false" tIns="0" lIns="0" bIns="0" rIns="0">
            <a:spAutoFit/>
          </a:bodyPr>
          <a:lstStyle/>
          <a:p>
            <a:pPr algn="ctr">
              <a:lnSpc>
                <a:spcPts val="4434"/>
              </a:lnSpc>
              <a:spcBef>
                <a:spcPct val="0"/>
              </a:spcBef>
            </a:pPr>
            <a:r>
              <a:rPr lang="en-US" sz="3167">
                <a:solidFill>
                  <a:srgbClr val="000000"/>
                </a:solidFill>
                <a:latin typeface="Canva Sans Bold"/>
              </a:rPr>
              <a:t>Science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7567" t="0" r="-17567" b="0"/>
            </a:stretch>
          </a:blipFill>
        </p:spPr>
      </p:sp>
      <p:sp>
        <p:nvSpPr>
          <p:cNvPr name="TextBox 3" id="3"/>
          <p:cNvSpPr txBox="true"/>
          <p:nvPr/>
        </p:nvSpPr>
        <p:spPr>
          <a:xfrm rot="0">
            <a:off x="623449" y="2976642"/>
            <a:ext cx="10743058" cy="6571180"/>
          </a:xfrm>
          <a:prstGeom prst="rect">
            <a:avLst/>
          </a:prstGeom>
        </p:spPr>
        <p:txBody>
          <a:bodyPr anchor="t" rtlCol="false" tIns="0" lIns="0" bIns="0" rIns="0">
            <a:spAutoFit/>
          </a:bodyPr>
          <a:lstStyle/>
          <a:p>
            <a:pPr algn="l" marL="899684" indent="-449842" lvl="1">
              <a:lnSpc>
                <a:spcPts val="5833"/>
              </a:lnSpc>
              <a:buAutoNum type="arabicPeriod" startAt="1"/>
            </a:pPr>
            <a:r>
              <a:rPr lang="en-US" sz="4167">
                <a:solidFill>
                  <a:srgbClr val="FDFEFD"/>
                </a:solidFill>
                <a:latin typeface="Canva Sans Bold"/>
              </a:rPr>
              <a:t>Hierarchical databases</a:t>
            </a:r>
          </a:p>
          <a:p>
            <a:pPr algn="l" marL="899684" indent="-449842" lvl="1">
              <a:lnSpc>
                <a:spcPts val="5833"/>
              </a:lnSpc>
              <a:spcBef>
                <a:spcPct val="0"/>
              </a:spcBef>
              <a:buAutoNum type="arabicPeriod" startAt="1"/>
            </a:pPr>
            <a:r>
              <a:rPr lang="en-US" sz="4167">
                <a:solidFill>
                  <a:srgbClr val="FFDA00"/>
                </a:solidFill>
                <a:latin typeface="Canva Sans Bold"/>
              </a:rPr>
              <a:t>Netw</a:t>
            </a:r>
            <a:r>
              <a:rPr lang="en-US" sz="4167">
                <a:solidFill>
                  <a:srgbClr val="FFDA00"/>
                </a:solidFill>
                <a:latin typeface="Canva Sans Bold"/>
              </a:rPr>
              <a:t>ork databases</a:t>
            </a:r>
          </a:p>
          <a:p>
            <a:pPr algn="l" marL="899684" indent="-449842" lvl="1">
              <a:lnSpc>
                <a:spcPts val="5833"/>
              </a:lnSpc>
              <a:spcBef>
                <a:spcPct val="0"/>
              </a:spcBef>
              <a:buAutoNum type="arabicPeriod" startAt="1"/>
            </a:pPr>
            <a:r>
              <a:rPr lang="en-US" sz="4167">
                <a:solidFill>
                  <a:srgbClr val="FDFEFD"/>
                </a:solidFill>
                <a:latin typeface="Canva Sans Bold"/>
              </a:rPr>
              <a:t>Relational databases</a:t>
            </a:r>
          </a:p>
          <a:p>
            <a:pPr algn="l" marL="899684" indent="-449842" lvl="1">
              <a:lnSpc>
                <a:spcPts val="5833"/>
              </a:lnSpc>
              <a:spcBef>
                <a:spcPct val="0"/>
              </a:spcBef>
              <a:buAutoNum type="arabicPeriod" startAt="1"/>
            </a:pPr>
            <a:r>
              <a:rPr lang="en-US" sz="4167">
                <a:solidFill>
                  <a:srgbClr val="FFDA00"/>
                </a:solidFill>
                <a:latin typeface="Canva Sans Bold"/>
              </a:rPr>
              <a:t>Object-oriented databases</a:t>
            </a:r>
          </a:p>
          <a:p>
            <a:pPr algn="l" marL="899684" indent="-449842" lvl="1">
              <a:lnSpc>
                <a:spcPts val="5833"/>
              </a:lnSpc>
              <a:spcBef>
                <a:spcPct val="0"/>
              </a:spcBef>
              <a:buAutoNum type="arabicPeriod" startAt="1"/>
            </a:pPr>
            <a:r>
              <a:rPr lang="en-US" sz="4167">
                <a:solidFill>
                  <a:srgbClr val="FDFEFD"/>
                </a:solidFill>
                <a:latin typeface="Canva Sans Bold"/>
              </a:rPr>
              <a:t>Graph databases</a:t>
            </a:r>
          </a:p>
          <a:p>
            <a:pPr algn="l" marL="899684" indent="-449842" lvl="1">
              <a:lnSpc>
                <a:spcPts val="5833"/>
              </a:lnSpc>
              <a:spcBef>
                <a:spcPct val="0"/>
              </a:spcBef>
              <a:buAutoNum type="arabicPeriod" startAt="1"/>
            </a:pPr>
            <a:r>
              <a:rPr lang="en-US" sz="4167">
                <a:solidFill>
                  <a:srgbClr val="FFDA00"/>
                </a:solidFill>
                <a:latin typeface="Canva Sans Bold"/>
              </a:rPr>
              <a:t>ER model databases</a:t>
            </a:r>
          </a:p>
          <a:p>
            <a:pPr algn="l" marL="899684" indent="-449842" lvl="1">
              <a:lnSpc>
                <a:spcPts val="5833"/>
              </a:lnSpc>
              <a:spcBef>
                <a:spcPct val="0"/>
              </a:spcBef>
              <a:buAutoNum type="arabicPeriod" startAt="1"/>
            </a:pPr>
            <a:r>
              <a:rPr lang="en-US" sz="4167">
                <a:solidFill>
                  <a:srgbClr val="FDFEFD"/>
                </a:solidFill>
                <a:latin typeface="Canva Sans Bold"/>
              </a:rPr>
              <a:t>Document databases</a:t>
            </a:r>
          </a:p>
          <a:p>
            <a:pPr algn="l" marL="899684" indent="-449842" lvl="1">
              <a:lnSpc>
                <a:spcPts val="5833"/>
              </a:lnSpc>
              <a:spcBef>
                <a:spcPct val="0"/>
              </a:spcBef>
              <a:buAutoNum type="arabicPeriod" startAt="1"/>
            </a:pPr>
            <a:r>
              <a:rPr lang="en-US" sz="4167">
                <a:solidFill>
                  <a:srgbClr val="FFDA00"/>
                </a:solidFill>
                <a:latin typeface="Canva Sans Bold"/>
              </a:rPr>
              <a:t>NoSQL databases</a:t>
            </a:r>
          </a:p>
          <a:p>
            <a:pPr algn="l">
              <a:lnSpc>
                <a:spcPts val="5833"/>
              </a:lnSpc>
              <a:spcBef>
                <a:spcPct val="0"/>
              </a:spcBef>
            </a:pPr>
          </a:p>
        </p:txBody>
      </p:sp>
      <p:sp>
        <p:nvSpPr>
          <p:cNvPr name="Freeform 4" id="4"/>
          <p:cNvSpPr/>
          <p:nvPr/>
        </p:nvSpPr>
        <p:spPr>
          <a:xfrm flipH="false" flipV="false" rot="0">
            <a:off x="11681868" y="0"/>
            <a:ext cx="6606132" cy="7259486"/>
          </a:xfrm>
          <a:custGeom>
            <a:avLst/>
            <a:gdLst/>
            <a:ahLst/>
            <a:cxnLst/>
            <a:rect r="r" b="b" t="t" l="l"/>
            <a:pathLst>
              <a:path h="7259486" w="6606132">
                <a:moveTo>
                  <a:pt x="0" y="0"/>
                </a:moveTo>
                <a:lnTo>
                  <a:pt x="6606132" y="0"/>
                </a:lnTo>
                <a:lnTo>
                  <a:pt x="6606132" y="7259486"/>
                </a:lnTo>
                <a:lnTo>
                  <a:pt x="0" y="7259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493850" y="1522419"/>
            <a:ext cx="12488740" cy="123565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rPr>
              <a:t>TYPES OF DBMS?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sp>
        <p:nvSpPr>
          <p:cNvPr name="Freeform 3" id="3"/>
          <p:cNvSpPr/>
          <p:nvPr/>
        </p:nvSpPr>
        <p:spPr>
          <a:xfrm flipH="false" flipV="false" rot="0">
            <a:off x="1678595" y="2223341"/>
            <a:ext cx="1116182" cy="998983"/>
          </a:xfrm>
          <a:custGeom>
            <a:avLst/>
            <a:gdLst/>
            <a:ahLst/>
            <a:cxnLst/>
            <a:rect r="r" b="b" t="t" l="l"/>
            <a:pathLst>
              <a:path h="998983" w="1116182">
                <a:moveTo>
                  <a:pt x="0" y="0"/>
                </a:moveTo>
                <a:lnTo>
                  <a:pt x="1116182" y="0"/>
                </a:lnTo>
                <a:lnTo>
                  <a:pt x="1116182" y="998983"/>
                </a:lnTo>
                <a:lnTo>
                  <a:pt x="0" y="9989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8085" y="1883450"/>
            <a:ext cx="4992607" cy="1678764"/>
          </a:xfrm>
          <a:custGeom>
            <a:avLst/>
            <a:gdLst/>
            <a:ahLst/>
            <a:cxnLst/>
            <a:rect r="r" b="b" t="t" l="l"/>
            <a:pathLst>
              <a:path h="1678764" w="4992607">
                <a:moveTo>
                  <a:pt x="0" y="0"/>
                </a:moveTo>
                <a:lnTo>
                  <a:pt x="4992607" y="0"/>
                </a:lnTo>
                <a:lnTo>
                  <a:pt x="4992607" y="1678764"/>
                </a:lnTo>
                <a:lnTo>
                  <a:pt x="0" y="16787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a:off x="6270692" y="2759554"/>
            <a:ext cx="1179099" cy="0"/>
          </a:xfrm>
          <a:prstGeom prst="line">
            <a:avLst/>
          </a:prstGeom>
          <a:ln cap="flat" w="66675">
            <a:solidFill>
              <a:srgbClr val="AEFEFF"/>
            </a:solidFill>
            <a:prstDash val="solid"/>
            <a:headEnd type="none" len="sm" w="sm"/>
            <a:tailEnd type="oval" len="lg" w="lg"/>
          </a:ln>
        </p:spPr>
      </p:sp>
      <p:sp>
        <p:nvSpPr>
          <p:cNvPr name="TextBox 6" id="6"/>
          <p:cNvSpPr txBox="true"/>
          <p:nvPr/>
        </p:nvSpPr>
        <p:spPr>
          <a:xfrm rot="0">
            <a:off x="2790309" y="2204246"/>
            <a:ext cx="3223207" cy="118681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Relational Database</a:t>
            </a:r>
          </a:p>
        </p:txBody>
      </p:sp>
      <p:sp>
        <p:nvSpPr>
          <p:cNvPr name="TextBox 7" id="7"/>
          <p:cNvSpPr txBox="true"/>
          <p:nvPr/>
        </p:nvSpPr>
        <p:spPr>
          <a:xfrm rot="0">
            <a:off x="7706966" y="1901351"/>
            <a:ext cx="7903982" cy="2649855"/>
          </a:xfrm>
          <a:prstGeom prst="rect">
            <a:avLst/>
          </a:prstGeom>
        </p:spPr>
        <p:txBody>
          <a:bodyPr anchor="t" rtlCol="false" tIns="0" lIns="0" bIns="0" rIns="0">
            <a:spAutoFit/>
          </a:bodyPr>
          <a:lstStyle/>
          <a:p>
            <a:pPr algn="l">
              <a:lnSpc>
                <a:spcPts val="3509"/>
              </a:lnSpc>
            </a:pPr>
            <a:r>
              <a:rPr lang="en-US" sz="3000">
                <a:solidFill>
                  <a:srgbClr val="FFFFFF"/>
                </a:solidFill>
                <a:latin typeface="Roboto Condensed"/>
              </a:rPr>
              <a:t>RDBMS stands for Relational Database Management System. It's a type of database management system that organizes data into tables with rows and columns.In an RDBMS, data integrity is maintained through relationships between tables, enforced by primary and foreign keys.</a:t>
            </a:r>
          </a:p>
        </p:txBody>
      </p:sp>
      <p:sp>
        <p:nvSpPr>
          <p:cNvPr name="AutoShape 8" id="8"/>
          <p:cNvSpPr/>
          <p:nvPr/>
        </p:nvSpPr>
        <p:spPr>
          <a:xfrm flipV="true">
            <a:off x="8353904" y="5427506"/>
            <a:ext cx="2264437" cy="1842872"/>
          </a:xfrm>
          <a:prstGeom prst="line">
            <a:avLst/>
          </a:prstGeom>
          <a:ln cap="flat" w="66675">
            <a:solidFill>
              <a:srgbClr val="AEFEFF"/>
            </a:solidFill>
            <a:prstDash val="solid"/>
            <a:headEnd type="none" len="sm" w="sm"/>
            <a:tailEnd type="oval" len="lg" w="lg"/>
          </a:ln>
        </p:spPr>
      </p:sp>
      <p:grpSp>
        <p:nvGrpSpPr>
          <p:cNvPr name="Group 9" id="9"/>
          <p:cNvGrpSpPr/>
          <p:nvPr/>
        </p:nvGrpSpPr>
        <p:grpSpPr>
          <a:xfrm rot="0">
            <a:off x="10618341" y="4588124"/>
            <a:ext cx="4992607" cy="1678764"/>
            <a:chOff x="0" y="0"/>
            <a:chExt cx="6656809" cy="2238352"/>
          </a:xfrm>
        </p:grpSpPr>
        <p:sp>
          <p:nvSpPr>
            <p:cNvPr name="Freeform 10" id="10"/>
            <p:cNvSpPr/>
            <p:nvPr/>
          </p:nvSpPr>
          <p:spPr>
            <a:xfrm flipH="false" flipV="false" rot="0">
              <a:off x="0" y="0"/>
              <a:ext cx="6656809" cy="2238352"/>
            </a:xfrm>
            <a:custGeom>
              <a:avLst/>
              <a:gdLst/>
              <a:ahLst/>
              <a:cxnLst/>
              <a:rect r="r" b="b" t="t" l="l"/>
              <a:pathLst>
                <a:path h="2238352" w="6656809">
                  <a:moveTo>
                    <a:pt x="0" y="0"/>
                  </a:moveTo>
                  <a:lnTo>
                    <a:pt x="6656809" y="0"/>
                  </a:lnTo>
                  <a:lnTo>
                    <a:pt x="6656809" y="2238352"/>
                  </a:lnTo>
                  <a:lnTo>
                    <a:pt x="0" y="2238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98959" y="596900"/>
              <a:ext cx="1223297" cy="1280939"/>
            </a:xfrm>
            <a:custGeom>
              <a:avLst/>
              <a:gdLst/>
              <a:ahLst/>
              <a:cxnLst/>
              <a:rect r="r" b="b" t="t" l="l"/>
              <a:pathLst>
                <a:path h="1280939" w="1223297">
                  <a:moveTo>
                    <a:pt x="0" y="0"/>
                  </a:moveTo>
                  <a:lnTo>
                    <a:pt x="1223297" y="0"/>
                  </a:lnTo>
                  <a:lnTo>
                    <a:pt x="1223297" y="1280939"/>
                  </a:lnTo>
                  <a:lnTo>
                    <a:pt x="0" y="1280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022256" y="843035"/>
              <a:ext cx="4297610" cy="79819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Nosql</a:t>
              </a:r>
            </a:p>
          </p:txBody>
        </p:sp>
      </p:grpSp>
      <p:sp>
        <p:nvSpPr>
          <p:cNvPr name="TextBox 13" id="13"/>
          <p:cNvSpPr txBox="true"/>
          <p:nvPr/>
        </p:nvSpPr>
        <p:spPr>
          <a:xfrm rot="0">
            <a:off x="449922" y="4835217"/>
            <a:ext cx="7903982" cy="4870323"/>
          </a:xfrm>
          <a:prstGeom prst="rect">
            <a:avLst/>
          </a:prstGeom>
        </p:spPr>
        <p:txBody>
          <a:bodyPr anchor="t" rtlCol="false" tIns="0" lIns="0" bIns="0" rIns="0">
            <a:spAutoFit/>
          </a:bodyPr>
          <a:lstStyle/>
          <a:p>
            <a:pPr algn="l">
              <a:lnSpc>
                <a:spcPts val="3860"/>
              </a:lnSpc>
            </a:pPr>
            <a:r>
              <a:rPr lang="en-US" sz="3299">
                <a:solidFill>
                  <a:srgbClr val="FFFFFF"/>
                </a:solidFill>
                <a:latin typeface="Roboto Condensed"/>
              </a:rPr>
              <a:t>A NoSQL database, often referred to as "Not Only SQL," is a type of database that provides a mechanism for storage and retrieval of data in a format other than traditional tabular relations used in relational databases. NoSQL databases are designed to handle large volumes of unstructured or semi-structured data, offering flexibility and scalability that may be challenging to achieve with relational databases.</a:t>
            </a:r>
          </a:p>
        </p:txBody>
      </p:sp>
      <p:sp>
        <p:nvSpPr>
          <p:cNvPr name="TextBox 14" id="14"/>
          <p:cNvSpPr txBox="true"/>
          <p:nvPr/>
        </p:nvSpPr>
        <p:spPr>
          <a:xfrm rot="0">
            <a:off x="-810501" y="114300"/>
            <a:ext cx="14920244" cy="1235658"/>
          </a:xfrm>
          <a:prstGeom prst="rect">
            <a:avLst/>
          </a:prstGeom>
        </p:spPr>
        <p:txBody>
          <a:bodyPr anchor="t" rtlCol="false" tIns="0" lIns="0" bIns="0" rIns="0">
            <a:spAutoFit/>
          </a:bodyPr>
          <a:lstStyle/>
          <a:p>
            <a:pPr algn="r">
              <a:lnSpc>
                <a:spcPts val="9307"/>
              </a:lnSpc>
            </a:pPr>
            <a:r>
              <a:rPr lang="en-US" sz="8863" spc="124">
                <a:solidFill>
                  <a:srgbClr val="FFDE59"/>
                </a:solidFill>
                <a:latin typeface="Open Sans Bold Bold"/>
              </a:rPr>
              <a:t>RELATIONAL VS NOSQL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567" t="0" r="-17567" b="0"/>
            </a:stretch>
          </a:blipFill>
        </p:spPr>
      </p:sp>
      <p:grpSp>
        <p:nvGrpSpPr>
          <p:cNvPr name="Group 3" id="3"/>
          <p:cNvGrpSpPr/>
          <p:nvPr/>
        </p:nvGrpSpPr>
        <p:grpSpPr>
          <a:xfrm rot="0">
            <a:off x="477341" y="1594324"/>
            <a:ext cx="2894537" cy="2480771"/>
            <a:chOff x="0" y="0"/>
            <a:chExt cx="3859383" cy="3307695"/>
          </a:xfrm>
        </p:grpSpPr>
        <p:sp>
          <p:nvSpPr>
            <p:cNvPr name="Freeform 4" id="4"/>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6" id="6"/>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25139" y="538026"/>
              <a:ext cx="3409104" cy="993146"/>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Why we are calling it relational ?</a:t>
              </a:r>
            </a:p>
          </p:txBody>
        </p:sp>
      </p:grpSp>
      <p:sp>
        <p:nvSpPr>
          <p:cNvPr name="Freeform 8" id="8"/>
          <p:cNvSpPr/>
          <p:nvPr/>
        </p:nvSpPr>
        <p:spPr>
          <a:xfrm flipH="false" flipV="false" rot="0">
            <a:off x="810488" y="4322745"/>
            <a:ext cx="1470903" cy="4457283"/>
          </a:xfrm>
          <a:custGeom>
            <a:avLst/>
            <a:gdLst/>
            <a:ahLst/>
            <a:cxnLst/>
            <a:rect r="r" b="b" t="t" l="l"/>
            <a:pathLst>
              <a:path h="4457283" w="1470903">
                <a:moveTo>
                  <a:pt x="0" y="0"/>
                </a:moveTo>
                <a:lnTo>
                  <a:pt x="1470904" y="0"/>
                </a:lnTo>
                <a:lnTo>
                  <a:pt x="1470904" y="4457283"/>
                </a:lnTo>
                <a:lnTo>
                  <a:pt x="0" y="4457283"/>
                </a:lnTo>
                <a:lnTo>
                  <a:pt x="0" y="0"/>
                </a:lnTo>
                <a:close/>
              </a:path>
            </a:pathLst>
          </a:custGeom>
          <a:blipFill>
            <a:blip r:embed="rId5"/>
            <a:stretch>
              <a:fillRect l="0" t="0" r="0" b="0"/>
            </a:stretch>
          </a:blipFill>
        </p:spPr>
      </p:sp>
      <p:graphicFrame>
        <p:nvGraphicFramePr>
          <p:cNvPr name="Table 9" id="9"/>
          <p:cNvGraphicFramePr>
            <a:graphicFrameLocks noGrp="true"/>
          </p:cNvGraphicFramePr>
          <p:nvPr/>
        </p:nvGraphicFramePr>
        <p:xfrm>
          <a:off x="3718747" y="2017695"/>
          <a:ext cx="6899605" cy="4953000"/>
        </p:xfrm>
        <a:graphic>
          <a:graphicData uri="http://schemas.openxmlformats.org/drawingml/2006/table">
            <a:tbl>
              <a:tblPr/>
              <a:tblGrid>
                <a:gridCol w="2446497"/>
                <a:gridCol w="2446497"/>
                <a:gridCol w="2006612"/>
              </a:tblGrid>
              <a:tr h="1238250">
                <a:tc>
                  <a:txBody>
                    <a:bodyPr anchor="t" rtlCol="false"/>
                    <a:lstStyle/>
                    <a:p>
                      <a:pPr algn="ctr">
                        <a:lnSpc>
                          <a:spcPts val="5039"/>
                        </a:lnSpc>
                        <a:defRPr/>
                      </a:pPr>
                      <a:r>
                        <a:rPr lang="en-US" sz="3599">
                          <a:solidFill>
                            <a:srgbClr val="000000"/>
                          </a:solidFill>
                          <a:latin typeface="Canva Sans Bold"/>
                        </a:rPr>
                        <a:t>user _id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5039"/>
                        </a:lnSpc>
                        <a:defRPr/>
                      </a:pPr>
                      <a:r>
                        <a:rPr lang="en-US" sz="3599">
                          <a:solidFill>
                            <a:srgbClr val="000000"/>
                          </a:solidFill>
                          <a:latin typeface="Canva Sans Bold"/>
                        </a:rPr>
                        <a:t>Name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5039"/>
                        </a:lnSpc>
                        <a:defRPr/>
                      </a:pPr>
                      <a:r>
                        <a:rPr lang="en-US" sz="3599">
                          <a:solidFill>
                            <a:srgbClr val="000000"/>
                          </a:solidFill>
                          <a:latin typeface="Canva Sans Bold"/>
                        </a:rPr>
                        <a:t>city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1238250">
                <a:tc>
                  <a:txBody>
                    <a:bodyPr anchor="t" rtlCol="false"/>
                    <a:lstStyle/>
                    <a:p>
                      <a:pPr algn="ctr">
                        <a:lnSpc>
                          <a:spcPts val="5039"/>
                        </a:lnSpc>
                        <a:defRPr/>
                      </a:pPr>
                      <a:r>
                        <a:rPr lang="en-US" sz="3599">
                          <a:solidFill>
                            <a:srgbClr val="000000"/>
                          </a:solidFill>
                          <a:latin typeface="Canva Sans Bold"/>
                        </a:rPr>
                        <a:t>123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5039"/>
                        </a:lnSpc>
                        <a:defRPr/>
                      </a:pPr>
                      <a:r>
                        <a:rPr lang="en-US" sz="3599">
                          <a:solidFill>
                            <a:srgbClr val="000000"/>
                          </a:solidFill>
                          <a:latin typeface="Canva Sans Bold"/>
                        </a:rPr>
                        <a:t>Sachin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5039"/>
                        </a:lnSpc>
                        <a:defRPr/>
                      </a:pPr>
                      <a:r>
                        <a:rPr lang="en-US" sz="3599">
                          <a:solidFill>
                            <a:srgbClr val="000000"/>
                          </a:solidFill>
                          <a:latin typeface="Canva Sans Bold"/>
                        </a:rPr>
                        <a:t>Noida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238250">
                <a:tc>
                  <a:txBody>
                    <a:bodyPr anchor="t" rtlCol="false"/>
                    <a:lstStyle/>
                    <a:p>
                      <a:pPr algn="ctr">
                        <a:lnSpc>
                          <a:spcPts val="5039"/>
                        </a:lnSpc>
                        <a:defRPr/>
                      </a:pPr>
                      <a:r>
                        <a:rPr lang="en-US" sz="3599">
                          <a:solidFill>
                            <a:srgbClr val="000000"/>
                          </a:solidFill>
                          <a:latin typeface="Canva Sans Bold"/>
                        </a:rPr>
                        <a:t>124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5039"/>
                        </a:lnSpc>
                        <a:defRPr/>
                      </a:pPr>
                      <a:r>
                        <a:rPr lang="en-US" sz="3599">
                          <a:solidFill>
                            <a:srgbClr val="000000"/>
                          </a:solidFill>
                          <a:latin typeface="Canva Sans Bold"/>
                        </a:rPr>
                        <a:t>Vikas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5039"/>
                        </a:lnSpc>
                        <a:defRPr/>
                      </a:pPr>
                      <a:r>
                        <a:rPr lang="en-US" sz="3599">
                          <a:solidFill>
                            <a:srgbClr val="000000"/>
                          </a:solidFill>
                          <a:latin typeface="Canva Sans Bold"/>
                        </a:rPr>
                        <a:t>Delhi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238250">
                <a:tc>
                  <a:txBody>
                    <a:bodyPr anchor="t" rtlCol="false"/>
                    <a:lstStyle/>
                    <a:p>
                      <a:pPr algn="ctr">
                        <a:lnSpc>
                          <a:spcPts val="5039"/>
                        </a:lnSpc>
                        <a:defRPr/>
                      </a:pPr>
                      <a:r>
                        <a:rPr lang="en-US" sz="3599">
                          <a:solidFill>
                            <a:srgbClr val="000000"/>
                          </a:solidFill>
                          <a:latin typeface="Canva Sans Bold"/>
                        </a:rPr>
                        <a:t>125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5039"/>
                        </a:lnSpc>
                        <a:defRPr/>
                      </a:pPr>
                      <a:r>
                        <a:rPr lang="en-US" sz="3599">
                          <a:solidFill>
                            <a:srgbClr val="000000"/>
                          </a:solidFill>
                          <a:latin typeface="Canva Sans Bold"/>
                        </a:rPr>
                        <a:t>Ajay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c>
                  <a:txBody>
                    <a:bodyPr anchor="t" rtlCol="false"/>
                    <a:lstStyle/>
                    <a:p>
                      <a:pPr algn="ctr">
                        <a:lnSpc>
                          <a:spcPts val="5039"/>
                        </a:lnSpc>
                        <a:defRPr/>
                      </a:pPr>
                      <a:r>
                        <a:rPr lang="en-US" sz="3599">
                          <a:solidFill>
                            <a:srgbClr val="000000"/>
                          </a:solidFill>
                          <a:latin typeface="Canva Sans Bold"/>
                        </a:rPr>
                        <a:t>Pune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graphicFrame>
        <p:nvGraphicFramePr>
          <p:cNvPr name="Table 10" id="10"/>
          <p:cNvGraphicFramePr>
            <a:graphicFrameLocks noGrp="true"/>
          </p:cNvGraphicFramePr>
          <p:nvPr/>
        </p:nvGraphicFramePr>
        <p:xfrm>
          <a:off x="13509269" y="1028700"/>
          <a:ext cx="4435840" cy="4838700"/>
        </p:xfrm>
        <a:graphic>
          <a:graphicData uri="http://schemas.openxmlformats.org/drawingml/2006/table">
            <a:tbl>
              <a:tblPr/>
              <a:tblGrid>
                <a:gridCol w="1760649"/>
                <a:gridCol w="2675191"/>
              </a:tblGrid>
              <a:tr h="1630901">
                <a:tc>
                  <a:txBody>
                    <a:bodyPr anchor="t" rtlCol="false"/>
                    <a:lstStyle/>
                    <a:p>
                      <a:pPr algn="ctr">
                        <a:lnSpc>
                          <a:spcPts val="3919"/>
                        </a:lnSpc>
                        <a:defRPr/>
                      </a:pPr>
                      <a:r>
                        <a:rPr lang="en-US" sz="2799">
                          <a:solidFill>
                            <a:srgbClr val="000000"/>
                          </a:solidFill>
                          <a:latin typeface="Canva Sans Bold"/>
                        </a:rPr>
                        <a:t>user _id</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c>
                  <a:txBody>
                    <a:bodyPr anchor="t" rtlCol="false"/>
                    <a:lstStyle/>
                    <a:p>
                      <a:pPr algn="ctr">
                        <a:lnSpc>
                          <a:spcPts val="3919"/>
                        </a:lnSpc>
                        <a:defRPr/>
                      </a:pPr>
                      <a:r>
                        <a:rPr lang="en-US" sz="2799">
                          <a:solidFill>
                            <a:srgbClr val="000000"/>
                          </a:solidFill>
                          <a:latin typeface="Canva Sans Bold"/>
                        </a:rPr>
                        <a:t>designation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9999"/>
                    </a:solidFill>
                  </a:tcPr>
                </a:tc>
              </a:tr>
              <a:tr h="1069266">
                <a:tc>
                  <a:txBody>
                    <a:bodyPr anchor="t" rtlCol="false"/>
                    <a:lstStyle/>
                    <a:p>
                      <a:pPr algn="ctr">
                        <a:lnSpc>
                          <a:spcPts val="3919"/>
                        </a:lnSpc>
                        <a:defRPr/>
                      </a:pPr>
                      <a:r>
                        <a:rPr lang="en-US" sz="2799">
                          <a:solidFill>
                            <a:srgbClr val="000000"/>
                          </a:solidFill>
                          <a:latin typeface="Canva Sans Bold"/>
                        </a:rPr>
                        <a:t>123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919"/>
                        </a:lnSpc>
                        <a:defRPr/>
                      </a:pPr>
                      <a:r>
                        <a:rPr lang="en-US" sz="2799">
                          <a:solidFill>
                            <a:srgbClr val="000000"/>
                          </a:solidFill>
                          <a:latin typeface="Canva Sans Bold"/>
                        </a:rPr>
                        <a:t>Python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069266">
                <a:tc>
                  <a:txBody>
                    <a:bodyPr anchor="t" rtlCol="false"/>
                    <a:lstStyle/>
                    <a:p>
                      <a:pPr algn="ctr">
                        <a:lnSpc>
                          <a:spcPts val="3919"/>
                        </a:lnSpc>
                        <a:defRPr/>
                      </a:pPr>
                      <a:r>
                        <a:rPr lang="en-US" sz="2799">
                          <a:solidFill>
                            <a:srgbClr val="000000"/>
                          </a:solidFill>
                          <a:latin typeface="Canva Sans Bold"/>
                        </a:rPr>
                        <a:t>124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919"/>
                        </a:lnSpc>
                        <a:defRPr/>
                      </a:pPr>
                      <a:r>
                        <a:rPr lang="en-US" sz="2799">
                          <a:solidFill>
                            <a:srgbClr val="000000"/>
                          </a:solidFill>
                          <a:latin typeface="Canva Sans Bold"/>
                        </a:rPr>
                        <a:t>Mysql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r h="1069266">
                <a:tc>
                  <a:txBody>
                    <a:bodyPr anchor="t" rtlCol="false"/>
                    <a:lstStyle/>
                    <a:p>
                      <a:pPr algn="ctr">
                        <a:lnSpc>
                          <a:spcPts val="3919"/>
                        </a:lnSpc>
                        <a:defRPr/>
                      </a:pPr>
                      <a:r>
                        <a:rPr lang="en-US" sz="2799">
                          <a:solidFill>
                            <a:srgbClr val="000000"/>
                          </a:solidFill>
                          <a:latin typeface="Canva Sans Bold"/>
                        </a:rPr>
                        <a:t>125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3919"/>
                        </a:lnSpc>
                        <a:defRPr/>
                      </a:pPr>
                      <a:r>
                        <a:rPr lang="en-US" sz="2799">
                          <a:solidFill>
                            <a:srgbClr val="000000"/>
                          </a:solidFill>
                          <a:latin typeface="Canva Sans Bold"/>
                        </a:rPr>
                        <a:t>PoweBI</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E3E3"/>
                    </a:solidFill>
                  </a:tcPr>
                </a:tc>
              </a:tr>
            </a:tbl>
          </a:graphicData>
        </a:graphic>
      </p:graphicFrame>
      <p:sp>
        <p:nvSpPr>
          <p:cNvPr name="Freeform 11" id="11"/>
          <p:cNvSpPr/>
          <p:nvPr/>
        </p:nvSpPr>
        <p:spPr>
          <a:xfrm flipH="false" flipV="true" rot="0">
            <a:off x="4817710" y="-193477"/>
            <a:ext cx="8652579" cy="2444354"/>
          </a:xfrm>
          <a:custGeom>
            <a:avLst/>
            <a:gdLst/>
            <a:ahLst/>
            <a:cxnLst/>
            <a:rect r="r" b="b" t="t" l="l"/>
            <a:pathLst>
              <a:path h="2444354" w="8652579">
                <a:moveTo>
                  <a:pt x="0" y="2444354"/>
                </a:moveTo>
                <a:lnTo>
                  <a:pt x="8652580" y="2444354"/>
                </a:lnTo>
                <a:lnTo>
                  <a:pt x="8652580" y="0"/>
                </a:lnTo>
                <a:lnTo>
                  <a:pt x="0" y="0"/>
                </a:lnTo>
                <a:lnTo>
                  <a:pt x="0" y="244435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557635" y="234695"/>
            <a:ext cx="10069952" cy="560823"/>
          </a:xfrm>
          <a:prstGeom prst="rect">
            <a:avLst/>
          </a:prstGeom>
        </p:spPr>
        <p:txBody>
          <a:bodyPr anchor="t" rtlCol="false" tIns="0" lIns="0" bIns="0" rIns="0">
            <a:spAutoFit/>
          </a:bodyPr>
          <a:lstStyle/>
          <a:p>
            <a:pPr algn="r">
              <a:lnSpc>
                <a:spcPts val="4297"/>
              </a:lnSpc>
            </a:pPr>
            <a:r>
              <a:rPr lang="en-US" sz="4092" spc="57">
                <a:solidFill>
                  <a:srgbClr val="FFFFFF"/>
                </a:solidFill>
                <a:latin typeface="Open Sans Bold Bold"/>
              </a:rPr>
              <a:t>RELATIONAL</a:t>
            </a:r>
            <a:r>
              <a:rPr lang="en-US" sz="4092" spc="57">
                <a:solidFill>
                  <a:srgbClr val="FFDE59"/>
                </a:solidFill>
                <a:latin typeface="Open Sans Bold Bold"/>
              </a:rPr>
              <a:t> DBMS</a:t>
            </a:r>
          </a:p>
        </p:txBody>
      </p:sp>
      <p:grpSp>
        <p:nvGrpSpPr>
          <p:cNvPr name="Group 13" id="13"/>
          <p:cNvGrpSpPr/>
          <p:nvPr/>
        </p:nvGrpSpPr>
        <p:grpSpPr>
          <a:xfrm rot="0">
            <a:off x="10618352" y="2250877"/>
            <a:ext cx="2894537" cy="2480771"/>
            <a:chOff x="0" y="0"/>
            <a:chExt cx="3859383" cy="3307695"/>
          </a:xfrm>
        </p:grpSpPr>
        <p:sp>
          <p:nvSpPr>
            <p:cNvPr name="Freeform 14" id="14"/>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16" id="16"/>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225139" y="538026"/>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Ohh They have relations among data</a:t>
              </a:r>
            </a:p>
          </p:txBody>
        </p:sp>
      </p:grpSp>
      <p:grpSp>
        <p:nvGrpSpPr>
          <p:cNvPr name="Group 18" id="18"/>
          <p:cNvGrpSpPr/>
          <p:nvPr/>
        </p:nvGrpSpPr>
        <p:grpSpPr>
          <a:xfrm rot="0">
            <a:off x="4274013" y="7220080"/>
            <a:ext cx="2894537" cy="2480771"/>
            <a:chOff x="0" y="0"/>
            <a:chExt cx="3859383" cy="3307695"/>
          </a:xfrm>
        </p:grpSpPr>
        <p:sp>
          <p:nvSpPr>
            <p:cNvPr name="Freeform 19" id="19"/>
            <p:cNvSpPr/>
            <p:nvPr/>
          </p:nvSpPr>
          <p:spPr>
            <a:xfrm flipH="false" flipV="false" rot="0">
              <a:off x="0" y="0"/>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225139" y="467389"/>
              <a:ext cx="3409104" cy="1502683"/>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Who will help me to store and organize this data</a:t>
              </a:r>
            </a:p>
          </p:txBody>
        </p:sp>
        <p:sp>
          <p:nvSpPr>
            <p:cNvPr name="Freeform 21" id="21"/>
            <p:cNvSpPr/>
            <p:nvPr/>
          </p:nvSpPr>
          <p:spPr>
            <a:xfrm flipH="false" flipV="false" rot="0">
              <a:off x="0" y="70638"/>
              <a:ext cx="3859383" cy="3237057"/>
            </a:xfrm>
            <a:custGeom>
              <a:avLst/>
              <a:gdLst/>
              <a:ahLst/>
              <a:cxnLst/>
              <a:rect r="r" b="b" t="t" l="l"/>
              <a:pathLst>
                <a:path h="3237057" w="3859383">
                  <a:moveTo>
                    <a:pt x="0" y="0"/>
                  </a:moveTo>
                  <a:lnTo>
                    <a:pt x="3859383" y="0"/>
                  </a:lnTo>
                  <a:lnTo>
                    <a:pt x="3859383" y="3237057"/>
                  </a:lnTo>
                  <a:lnTo>
                    <a:pt x="0" y="32370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25139" y="538026"/>
              <a:ext cx="3409104" cy="993146"/>
            </a:xfrm>
            <a:prstGeom prst="rect">
              <a:avLst/>
            </a:prstGeom>
          </p:spPr>
          <p:txBody>
            <a:bodyPr anchor="t" rtlCol="false" tIns="0" lIns="0" bIns="0" rIns="0">
              <a:spAutoFit/>
            </a:bodyPr>
            <a:lstStyle/>
            <a:p>
              <a:pPr algn="ctr">
                <a:lnSpc>
                  <a:spcPts val="3040"/>
                </a:lnSpc>
                <a:spcBef>
                  <a:spcPct val="0"/>
                </a:spcBef>
              </a:pPr>
              <a:r>
                <a:rPr lang="en-US" sz="2171">
                  <a:solidFill>
                    <a:srgbClr val="FFFFFF"/>
                  </a:solidFill>
                  <a:latin typeface="Celandine"/>
                </a:rPr>
                <a:t>coulum names are predefined</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DAGBBQ3Oyck</dc:identifier>
  <dcterms:modified xsi:type="dcterms:W3CDTF">2011-08-01T06:04:30Z</dcterms:modified>
  <cp:revision>1</cp:revision>
  <dc:title>Copy of Database</dc:title>
</cp:coreProperties>
</file>